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  <p:sldMasterId id="2147483751" r:id="rId2"/>
  </p:sldMasterIdLst>
  <p:notesMasterIdLst>
    <p:notesMasterId r:id="rId41"/>
  </p:notesMasterIdLst>
  <p:handoutMasterIdLst>
    <p:handoutMasterId r:id="rId42"/>
  </p:handoutMasterIdLst>
  <p:sldIdLst>
    <p:sldId id="3888" r:id="rId3"/>
    <p:sldId id="3883" r:id="rId4"/>
    <p:sldId id="3880" r:id="rId5"/>
    <p:sldId id="3881" r:id="rId6"/>
    <p:sldId id="3884" r:id="rId7"/>
    <p:sldId id="3889" r:id="rId8"/>
    <p:sldId id="429" r:id="rId9"/>
    <p:sldId id="3890" r:id="rId10"/>
    <p:sldId id="257" r:id="rId11"/>
    <p:sldId id="3891" r:id="rId12"/>
    <p:sldId id="3892" r:id="rId13"/>
    <p:sldId id="3894" r:id="rId14"/>
    <p:sldId id="3909" r:id="rId15"/>
    <p:sldId id="3908" r:id="rId16"/>
    <p:sldId id="3918" r:id="rId17"/>
    <p:sldId id="3895" r:id="rId18"/>
    <p:sldId id="3922" r:id="rId19"/>
    <p:sldId id="3911" r:id="rId20"/>
    <p:sldId id="3893" r:id="rId21"/>
    <p:sldId id="3897" r:id="rId22"/>
    <p:sldId id="3896" r:id="rId23"/>
    <p:sldId id="3919" r:id="rId24"/>
    <p:sldId id="3898" r:id="rId25"/>
    <p:sldId id="3899" r:id="rId26"/>
    <p:sldId id="3900" r:id="rId27"/>
    <p:sldId id="3920" r:id="rId28"/>
    <p:sldId id="3901" r:id="rId29"/>
    <p:sldId id="3902" r:id="rId30"/>
    <p:sldId id="3903" r:id="rId31"/>
    <p:sldId id="3906" r:id="rId32"/>
    <p:sldId id="3904" r:id="rId33"/>
    <p:sldId id="3907" r:id="rId34"/>
    <p:sldId id="3917" r:id="rId35"/>
    <p:sldId id="3905" r:id="rId36"/>
    <p:sldId id="3921" r:id="rId37"/>
    <p:sldId id="3910" r:id="rId38"/>
    <p:sldId id="3923" r:id="rId39"/>
    <p:sldId id="306" r:id="rId40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00"/>
    <a:srgbClr val="3333FF"/>
    <a:srgbClr val="CC0000"/>
    <a:srgbClr val="333399"/>
    <a:srgbClr val="000066"/>
    <a:srgbClr val="EDEDED"/>
    <a:srgbClr val="5BC5D3"/>
    <a:srgbClr val="7EA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58"/>
    <p:restoredTop sz="91346" autoAdjust="0"/>
  </p:normalViewPr>
  <p:slideViewPr>
    <p:cSldViewPr snapToGrid="0" showGuides="1">
      <p:cViewPr varScale="1">
        <p:scale>
          <a:sx n="60" d="100"/>
          <a:sy n="60" d="100"/>
        </p:scale>
        <p:origin x="111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  <a:pPr lvl="0" algn="r" eaLnBrk="1" hangingPunct="1"/>
              <a:t>‹#›</a:t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  <a:pPr lvl="0" algn="r" eaLnBrk="1" hangingPunct="1"/>
              <a:t>‹#›</a:t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is.ac.cn/bydt/kydt/202507/t20250703_61221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is.ac.cn/bydt/kydt/202507/t20250703_61221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is.ac.cn/bydt/kydt/202507/t20250703_61221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is.ac.cn/bydt/kydt/202507/t20250703_61221.html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drc.gov.cn/xxgk/zcfb/ghxwj/202509/t20250926_1400696.html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drc.gov.cn/xxgk/zcfb/ghxwj/202509/t20250926_1400696.html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drc.gov.cn/xxgk/zcfb/ghxwj/202509/t20250926_1400696.html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13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9E273A-0577-47A9-B58A-379CCED1F17F}" type="slidenum">
              <a:rPr lang="zh-CN" altLang="en-US" smtClean="0">
                <a:solidFill>
                  <a:srgbClr val="000000"/>
                </a:solidFill>
              </a:rPr>
              <a:pPr/>
              <a:t>7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中国能效标识框架源自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能效标识制度实施二十周年进展报告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zh-CN" altLang="en-US" dirty="0">
                <a:hlinkClick r:id="rId3"/>
              </a:rPr>
              <a:t>中国标准化研究院发布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能效标识制度实施二十周年进展报告</a:t>
            </a:r>
            <a:r>
              <a:rPr lang="en-US" altLang="zh-CN" dirty="0">
                <a:hlinkClick r:id="rId3"/>
              </a:rPr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6780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59510-75EC-04BD-4CC7-538DEC401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E5CCD6-D7A4-C45B-941D-6E9F0B6EB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DB10E37-AAE9-C931-EACD-0B02D8E49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中国能效标识制度概况源自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能效标识制度实施二十周年进展报告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zh-CN" altLang="en-US" dirty="0">
                <a:hlinkClick r:id="rId3"/>
              </a:rPr>
              <a:t>中国标准化研究院发布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能效标识制度实施二十周年进展报告</a:t>
            </a:r>
            <a:r>
              <a:rPr lang="en-US" altLang="zh-CN" dirty="0">
                <a:hlinkClick r:id="rId3"/>
              </a:rPr>
              <a:t>》</a:t>
            </a:r>
            <a:endParaRPr lang="en-US" altLang="zh-CN" dirty="0"/>
          </a:p>
          <a:p>
            <a:r>
              <a:rPr lang="zh-CN" altLang="en-US" dirty="0"/>
              <a:t>其中原文（截止</a:t>
            </a:r>
            <a:r>
              <a:rPr lang="en-US" altLang="zh-CN" dirty="0"/>
              <a:t>2025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月）的产品范围涵盖</a:t>
            </a:r>
            <a:r>
              <a:rPr lang="en-US" altLang="zh-CN" dirty="0"/>
              <a:t>45</a:t>
            </a:r>
            <a:r>
              <a:rPr lang="zh-CN" altLang="en-US" dirty="0"/>
              <a:t>类产品，而最新产品目录（截止</a:t>
            </a:r>
            <a:r>
              <a:rPr lang="en-US" altLang="zh-CN" dirty="0"/>
              <a:t>2025</a:t>
            </a:r>
            <a:r>
              <a:rPr lang="zh-CN" altLang="en-US" dirty="0"/>
              <a:t>年</a:t>
            </a:r>
            <a:r>
              <a:rPr lang="en-US" altLang="zh-CN" dirty="0"/>
              <a:t>10</a:t>
            </a:r>
            <a:r>
              <a:rPr lang="zh-CN" altLang="en-US" dirty="0"/>
              <a:t>月）涵盖</a:t>
            </a:r>
            <a:r>
              <a:rPr lang="en-US" altLang="zh-CN" dirty="0"/>
              <a:t>38</a:t>
            </a:r>
            <a:r>
              <a:rPr lang="zh-CN" altLang="en-US" dirty="0"/>
              <a:t>类产品；已更新</a:t>
            </a:r>
            <a:r>
              <a:rPr lang="en-US" altLang="zh-CN" dirty="0"/>
              <a:t>~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2792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D5B0F-F9CF-0BDB-96E3-03642F85B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7D5DD3B-4444-893D-4D47-EB9B5F1D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74254AE-4B36-5727-6FE0-EB30BC2C6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中国能效标识制度概况源自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能效标识制度实施二十周年进展报告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zh-CN" altLang="en-US" dirty="0">
                <a:hlinkClick r:id="rId3"/>
              </a:rPr>
              <a:t>中国标准化研究院发布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能效标识制度实施二十周年进展报告</a:t>
            </a:r>
            <a:r>
              <a:rPr lang="en-US" altLang="zh-CN" dirty="0">
                <a:hlinkClick r:id="rId3"/>
              </a:rPr>
              <a:t>》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62199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36AE5-A15A-D370-910A-D439F70D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69740F-2FF5-76D0-FAE2-524C940AF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0D635F8-E552-FA7E-BD88-F9C07D5CF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中国能效标识制度概况源自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能效标识制度实施二十周年进展报告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zh-CN" altLang="en-US" dirty="0">
                <a:hlinkClick r:id="rId3"/>
              </a:rPr>
              <a:t>中国标准化研究院发布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能效标识制度实施二十周年进展报告</a:t>
            </a:r>
            <a:r>
              <a:rPr lang="en-US" altLang="zh-CN" dirty="0">
                <a:hlinkClick r:id="rId3"/>
              </a:rPr>
              <a:t>》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80416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293CE-3382-0FE8-F769-C8F72DB6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380B763-6ADB-660B-E79C-B24A8AFBD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0DBD89D-2EC5-1416-F94F-45C14D325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将中国能效标识制度与欧盟</a:t>
            </a:r>
            <a:r>
              <a:rPr lang="en-US" altLang="zh-CN" dirty="0"/>
              <a:t>EED</a:t>
            </a:r>
            <a:r>
              <a:rPr lang="zh-CN" altLang="en-US" dirty="0"/>
              <a:t>进行了对比</a:t>
            </a:r>
            <a:endParaRPr lang="en-US" altLang="zh-CN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信息来源于</a:t>
            </a:r>
            <a:r>
              <a:rPr lang="en-US" altLang="zh-CN" dirty="0"/>
              <a:t>The-new-2023-EED-Guidance-for-national-planning-and-implementation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及网络：</a:t>
            </a:r>
            <a:r>
              <a:rPr lang="en-US" altLang="zh-CN" dirty="0"/>
              <a:t>https://finance.sina.cn/app/article/bdmini.d.html?docID=mznarkp0135663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9720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D1ACF-4196-67AF-888B-91F8B7ACA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B61A3B-E035-D0A7-44EE-7586CE7F4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49701F-48EE-B326-AE14-5D8DED1C4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领域分类逻辑参照</a:t>
            </a:r>
            <a:r>
              <a:rPr lang="en-US" altLang="zh-CN" dirty="0"/>
              <a:t>《</a:t>
            </a:r>
            <a:r>
              <a:rPr lang="zh-CN" altLang="en-US" dirty="0"/>
              <a:t>能效标识二十周年报告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3760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0874-1AA7-587F-B225-24B55180D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A84AE28-9800-DF4B-4DD3-907FEFDF7C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25D9C09-FF35-C038-8212-586D4B275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领域分类逻辑参照</a:t>
            </a:r>
            <a:r>
              <a:rPr lang="en-US" altLang="zh-CN" dirty="0"/>
              <a:t>《</a:t>
            </a:r>
            <a:r>
              <a:rPr lang="zh-CN" altLang="en-US" dirty="0"/>
              <a:t>能效标识二十周年报告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086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491D7-EC47-5AB8-59CB-AC2EF4A3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8A5FB26-FB36-747E-2DDD-54BB74AF5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2FB1F2-F811-A789-52AC-1C4E2F7D4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领域分类逻辑参照</a:t>
            </a:r>
            <a:r>
              <a:rPr lang="en-US" altLang="zh-CN" dirty="0"/>
              <a:t>《</a:t>
            </a:r>
            <a:r>
              <a:rPr lang="zh-CN" altLang="en-US" dirty="0"/>
              <a:t>能效标识二十周年报告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7931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9BC2-21A0-E662-DCC6-40DFBE6E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2B598E-E460-F0BC-9823-6AD0116E9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AC6F768-33A4-FC3C-E4EF-698C62886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数据来源于</a:t>
            </a:r>
            <a:r>
              <a:rPr lang="en-US" altLang="zh-CN" dirty="0"/>
              <a:t>2025</a:t>
            </a:r>
            <a:r>
              <a:rPr lang="zh-CN" altLang="en-US" dirty="0"/>
              <a:t>年能效标识产品目录</a:t>
            </a:r>
            <a:r>
              <a:rPr lang="en-US" altLang="zh-CN" dirty="0">
                <a:hlinkClick r:id="rId3"/>
              </a:rPr>
              <a:t>【</a:t>
            </a:r>
            <a:r>
              <a:rPr lang="zh-CN" altLang="en-US" dirty="0">
                <a:hlinkClick r:id="rId3"/>
              </a:rPr>
              <a:t>关于印发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中华人民共和国实行能源效率标识的产品目录</a:t>
            </a:r>
            <a:r>
              <a:rPr lang="en-US" altLang="zh-CN" dirty="0">
                <a:hlinkClick r:id="rId3"/>
              </a:rPr>
              <a:t>(2025</a:t>
            </a:r>
            <a:r>
              <a:rPr lang="zh-CN" altLang="en-US" dirty="0">
                <a:hlinkClick r:id="rId3"/>
              </a:rPr>
              <a:t>年版</a:t>
            </a:r>
            <a:r>
              <a:rPr lang="en-US" altLang="zh-CN" dirty="0">
                <a:hlinkClick r:id="rId3"/>
              </a:rPr>
              <a:t>)》</a:t>
            </a:r>
            <a:r>
              <a:rPr lang="zh-CN" altLang="en-US" dirty="0">
                <a:hlinkClick r:id="rId3"/>
              </a:rPr>
              <a:t>及相关实施规则的通知</a:t>
            </a:r>
            <a:r>
              <a:rPr lang="en-US" altLang="zh-CN" dirty="0">
                <a:hlinkClick r:id="rId3"/>
              </a:rPr>
              <a:t>(</a:t>
            </a:r>
            <a:r>
              <a:rPr lang="zh-CN" altLang="en-US" dirty="0">
                <a:hlinkClick r:id="rId3"/>
              </a:rPr>
              <a:t>发改环资规</a:t>
            </a:r>
            <a:r>
              <a:rPr lang="en-US" altLang="zh-CN" dirty="0">
                <a:hlinkClick r:id="rId3"/>
              </a:rPr>
              <a:t>〔2025〕1218</a:t>
            </a:r>
            <a:r>
              <a:rPr lang="zh-CN" altLang="en-US" dirty="0">
                <a:hlinkClick r:id="rId3"/>
              </a:rPr>
              <a:t>号</a:t>
            </a:r>
            <a:r>
              <a:rPr lang="en-US" altLang="zh-CN" dirty="0">
                <a:hlinkClick r:id="rId3"/>
              </a:rPr>
              <a:t>)】-</a:t>
            </a:r>
            <a:r>
              <a:rPr lang="zh-CN" altLang="en-US" dirty="0">
                <a:hlinkClick r:id="rId3"/>
              </a:rPr>
              <a:t>国家发展和改革委员会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2598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B60FF-1752-6402-302D-86B672857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4509C12-A70C-02AF-578D-FBEDE2136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AB3618-C574-8A54-A3DF-896F0676D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数据来源于</a:t>
            </a:r>
            <a:r>
              <a:rPr lang="en-US" altLang="zh-CN" dirty="0"/>
              <a:t>2025</a:t>
            </a:r>
            <a:r>
              <a:rPr lang="zh-CN" altLang="en-US" dirty="0"/>
              <a:t>年能效标识产品目录</a:t>
            </a:r>
            <a:r>
              <a:rPr lang="en-US" altLang="zh-CN" dirty="0">
                <a:hlinkClick r:id="rId3"/>
              </a:rPr>
              <a:t>【</a:t>
            </a:r>
            <a:r>
              <a:rPr lang="zh-CN" altLang="en-US" dirty="0">
                <a:hlinkClick r:id="rId3"/>
              </a:rPr>
              <a:t>关于印发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中华人民共和国实行能源效率标识的产品目录</a:t>
            </a:r>
            <a:r>
              <a:rPr lang="en-US" altLang="zh-CN" dirty="0">
                <a:hlinkClick r:id="rId3"/>
              </a:rPr>
              <a:t>(2025</a:t>
            </a:r>
            <a:r>
              <a:rPr lang="zh-CN" altLang="en-US" dirty="0">
                <a:hlinkClick r:id="rId3"/>
              </a:rPr>
              <a:t>年版</a:t>
            </a:r>
            <a:r>
              <a:rPr lang="en-US" altLang="zh-CN" dirty="0">
                <a:hlinkClick r:id="rId3"/>
              </a:rPr>
              <a:t>)》</a:t>
            </a:r>
            <a:r>
              <a:rPr lang="zh-CN" altLang="en-US" dirty="0">
                <a:hlinkClick r:id="rId3"/>
              </a:rPr>
              <a:t>及相关实施规则的通知</a:t>
            </a:r>
            <a:r>
              <a:rPr lang="en-US" altLang="zh-CN" dirty="0">
                <a:hlinkClick r:id="rId3"/>
              </a:rPr>
              <a:t>(</a:t>
            </a:r>
            <a:r>
              <a:rPr lang="zh-CN" altLang="en-US" dirty="0">
                <a:hlinkClick r:id="rId3"/>
              </a:rPr>
              <a:t>发改环资规</a:t>
            </a:r>
            <a:r>
              <a:rPr lang="en-US" altLang="zh-CN" dirty="0">
                <a:hlinkClick r:id="rId3"/>
              </a:rPr>
              <a:t>〔2025〕1218</a:t>
            </a:r>
            <a:r>
              <a:rPr lang="zh-CN" altLang="en-US" dirty="0">
                <a:hlinkClick r:id="rId3"/>
              </a:rPr>
              <a:t>号</a:t>
            </a:r>
            <a:r>
              <a:rPr lang="en-US" altLang="zh-CN" dirty="0">
                <a:hlinkClick r:id="rId3"/>
              </a:rPr>
              <a:t>)】-</a:t>
            </a:r>
            <a:r>
              <a:rPr lang="zh-CN" altLang="en-US" dirty="0">
                <a:hlinkClick r:id="rId3"/>
              </a:rPr>
              <a:t>国家发展和改革委员会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227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FFD23-7C3A-15E5-A49A-BCB286DFD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34DA1D8-BAD7-C6B3-754C-15F10ECF2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32FA1D5-2E0B-0B8F-1BDA-2ECA76835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数据来源于</a:t>
            </a:r>
            <a:r>
              <a:rPr lang="en-US" altLang="zh-CN" dirty="0"/>
              <a:t>2025</a:t>
            </a:r>
            <a:r>
              <a:rPr lang="zh-CN" altLang="en-US" dirty="0"/>
              <a:t>年能效标识产品目录</a:t>
            </a:r>
            <a:r>
              <a:rPr lang="en-US" altLang="zh-CN" dirty="0">
                <a:hlinkClick r:id="rId3"/>
              </a:rPr>
              <a:t>【</a:t>
            </a:r>
            <a:r>
              <a:rPr lang="zh-CN" altLang="en-US" dirty="0">
                <a:hlinkClick r:id="rId3"/>
              </a:rPr>
              <a:t>关于印发</a:t>
            </a:r>
            <a:r>
              <a:rPr lang="en-US" altLang="zh-CN" dirty="0">
                <a:hlinkClick r:id="rId3"/>
              </a:rPr>
              <a:t>《</a:t>
            </a:r>
            <a:r>
              <a:rPr lang="zh-CN" altLang="en-US" dirty="0">
                <a:hlinkClick r:id="rId3"/>
              </a:rPr>
              <a:t>中华人民共和国实行能源效率标识的产品目录</a:t>
            </a:r>
            <a:r>
              <a:rPr lang="en-US" altLang="zh-CN" dirty="0">
                <a:hlinkClick r:id="rId3"/>
              </a:rPr>
              <a:t>(2025</a:t>
            </a:r>
            <a:r>
              <a:rPr lang="zh-CN" altLang="en-US" dirty="0">
                <a:hlinkClick r:id="rId3"/>
              </a:rPr>
              <a:t>年版</a:t>
            </a:r>
            <a:r>
              <a:rPr lang="en-US" altLang="zh-CN" dirty="0">
                <a:hlinkClick r:id="rId3"/>
              </a:rPr>
              <a:t>)》</a:t>
            </a:r>
            <a:r>
              <a:rPr lang="zh-CN" altLang="en-US" dirty="0">
                <a:hlinkClick r:id="rId3"/>
              </a:rPr>
              <a:t>及相关实施规则的通知</a:t>
            </a:r>
            <a:r>
              <a:rPr lang="en-US" altLang="zh-CN" dirty="0">
                <a:hlinkClick r:id="rId3"/>
              </a:rPr>
              <a:t>(</a:t>
            </a:r>
            <a:r>
              <a:rPr lang="zh-CN" altLang="en-US" dirty="0">
                <a:hlinkClick r:id="rId3"/>
              </a:rPr>
              <a:t>发改环资规</a:t>
            </a:r>
            <a:r>
              <a:rPr lang="en-US" altLang="zh-CN" dirty="0">
                <a:hlinkClick r:id="rId3"/>
              </a:rPr>
              <a:t>〔2025〕1218</a:t>
            </a:r>
            <a:r>
              <a:rPr lang="zh-CN" altLang="en-US" dirty="0">
                <a:hlinkClick r:id="rId3"/>
              </a:rPr>
              <a:t>号</a:t>
            </a:r>
            <a:r>
              <a:rPr lang="en-US" altLang="zh-CN" dirty="0">
                <a:hlinkClick r:id="rId3"/>
              </a:rPr>
              <a:t>)】-</a:t>
            </a:r>
            <a:r>
              <a:rPr lang="zh-CN" altLang="en-US" dirty="0">
                <a:hlinkClick r:id="rId3"/>
              </a:rPr>
              <a:t>国家发展和改革委员会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2382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1C909-3B48-75EF-0EDC-A09E71DCF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7FAA29C-8C5B-9E44-D9A2-A6694A9F4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55A85E-FDC3-6100-0452-C9C0BEE18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5713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27519-390C-E408-76E9-3E9FBF7F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E27EA10-5DA2-0583-06E3-0C77A1B9C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2DCFD1A-168E-1390-03DF-5E4E81371E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2063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4FEBF-2C0E-B27A-708A-6CAC9C319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8CA8F51-6F56-96B5-5BF1-3A11A95D4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2D1715-1D03-3978-EA98-E60BBE934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77303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BA23F-A6D9-5010-76CA-DB5C33056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ABDF4C-3589-0DFF-5FA6-19DEFC776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AA79182-AB35-2AC0-5089-9586228BB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23216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E408-0E30-9CFA-4D84-3C74DC8E5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1F3AB55-4AB9-C1F9-AAD5-A28F39C1E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4485EF-D9DA-B3EF-F9C6-A170CC31C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备案流程参照网络：</a:t>
            </a:r>
            <a:r>
              <a:rPr lang="en-US" altLang="zh-CN" dirty="0"/>
              <a:t>https://mp.weixin.qq.com/s/jO12m-JAutgXXAJn884WWA</a:t>
            </a:r>
          </a:p>
        </p:txBody>
      </p:sp>
    </p:spTree>
    <p:extLst>
      <p:ext uri="{BB962C8B-B14F-4D97-AF65-F5344CB8AC3E}">
        <p14:creationId xmlns:p14="http://schemas.microsoft.com/office/powerpoint/2010/main" val="36026009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FC9D0-6BA2-ADAC-825F-F71818996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F1AC2D-6348-29D0-4B60-CD2B73CE1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F7D17B6-15F1-9ABC-F07F-EC8C6B0CE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备案流程参照网络：</a:t>
            </a:r>
            <a:r>
              <a:rPr lang="en-US" altLang="zh-CN" dirty="0"/>
              <a:t>https://mp.weixin.qq.com/s/jO12m-JAutgXXAJn884WWA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20191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7B9A4-B0F9-CE92-38B3-27094C7B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C1E9CB9-C4E5-A1D7-DE96-0DAF847AA6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E03F4E-9B8F-5874-3349-AD0677831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备案流程参照网络：</a:t>
            </a:r>
            <a:r>
              <a:rPr lang="en-US" altLang="zh-CN" dirty="0"/>
              <a:t>https://mp.weixin.qq.com/s/jO12m-JAutgXXAJn884WWA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6453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D787C-DB05-7B58-B60F-89A1B890B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FD59CC0-6CD0-47C4-69A8-26794EA0C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808B12F-0C05-7976-E4CA-B84D5F339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资料来源于</a:t>
            </a:r>
            <a:r>
              <a:rPr lang="en-US" altLang="zh-CN" dirty="0"/>
              <a:t>《</a:t>
            </a:r>
            <a:r>
              <a:rPr lang="zh-CN" altLang="en-US" dirty="0"/>
              <a:t>能效标识管理办法</a:t>
            </a:r>
            <a:r>
              <a:rPr lang="en-US" altLang="zh-CN" dirty="0"/>
              <a:t>》</a:t>
            </a:r>
            <a:r>
              <a:rPr lang="zh-CN" altLang="en-US" dirty="0"/>
              <a:t>：</a:t>
            </a:r>
            <a:r>
              <a:rPr lang="en-US" altLang="zh-CN" dirty="0"/>
              <a:t>https://www.gov.cn/zhengce/2021-11/30/content_5713245.htm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3570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E6291-1714-BA23-7D01-9AC711D8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24415C-F088-3412-0ED5-5C6D78B16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45C199-3ECB-155A-171C-71E4BDDDE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合规建议来源于</a:t>
            </a:r>
            <a:r>
              <a:rPr lang="en-US" altLang="zh-CN" dirty="0" err="1"/>
              <a:t>deepseek</a:t>
            </a:r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30938363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DEBAC-C714-47ED-6E26-ED97AAE8F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9BAEA25-C6D0-8B06-9447-E4B5CFCA6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71A1D57-7190-1D8C-A870-86418265B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合规建议来源于</a:t>
            </a:r>
            <a:r>
              <a:rPr lang="en-US" altLang="zh-CN" dirty="0" err="1"/>
              <a:t>deepseek</a:t>
            </a:r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6193059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055E9-17B6-3251-6CCA-8D95EB04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2F79DA2-5EAD-43A1-F070-2C7401BFF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39FF33D-08F1-BA9F-D571-25372E433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9682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9E2D8-FD18-8A85-7D9D-6A86259B0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64C883-7643-9292-DBD7-1DF5998EF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DC8EC7A-1447-1CFA-75E5-B4B737734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440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6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987" indent="0" algn="ctr">
              <a:buNone/>
              <a:defRPr sz="2000"/>
            </a:lvl2pPr>
            <a:lvl3pPr marL="913992" indent="0" algn="ctr">
              <a:buNone/>
              <a:defRPr sz="1900"/>
            </a:lvl3pPr>
            <a:lvl4pPr marL="1370988" indent="0" algn="ctr">
              <a:buNone/>
              <a:defRPr sz="1600"/>
            </a:lvl4pPr>
            <a:lvl5pPr marL="1827984" indent="0" algn="ctr">
              <a:buNone/>
              <a:defRPr sz="1600"/>
            </a:lvl5pPr>
            <a:lvl6pPr marL="2284990" indent="0" algn="ctr">
              <a:buNone/>
              <a:defRPr sz="1600"/>
            </a:lvl6pPr>
            <a:lvl7pPr marL="2741974" indent="0" algn="ctr">
              <a:buNone/>
              <a:defRPr sz="1600"/>
            </a:lvl7pPr>
            <a:lvl8pPr marL="3198960" indent="0" algn="ctr">
              <a:buNone/>
              <a:defRPr sz="1600"/>
            </a:lvl8pPr>
            <a:lvl9pPr marL="3655947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6E530-BB96-4779-A08B-CE7ADA7EF7B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E099-E668-4FB5-8D28-14CEF003DA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7418-B896-41EB-860B-0FFCEBAE4E8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3B79C-AE11-476A-B61C-CBB0C43CE8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9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9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98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9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09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9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9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9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9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62B7E-0EB5-4F97-A082-6B0A63A444D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47BC7-2DC4-4E89-816B-DF496C5810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D2B99-7FAA-49F2-B314-DD90A7E9D909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AEED6-30F6-49D5-88A7-DB73E14C13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87" indent="0">
              <a:buNone/>
              <a:defRPr sz="2000" b="1"/>
            </a:lvl2pPr>
            <a:lvl3pPr marL="913992" indent="0">
              <a:buNone/>
              <a:defRPr sz="1900" b="1"/>
            </a:lvl3pPr>
            <a:lvl4pPr marL="1370988" indent="0">
              <a:buNone/>
              <a:defRPr sz="1600" b="1"/>
            </a:lvl4pPr>
            <a:lvl5pPr marL="1827984" indent="0">
              <a:buNone/>
              <a:defRPr sz="1600" b="1"/>
            </a:lvl5pPr>
            <a:lvl6pPr marL="2284990" indent="0">
              <a:buNone/>
              <a:defRPr sz="1600" b="1"/>
            </a:lvl6pPr>
            <a:lvl7pPr marL="2741974" indent="0">
              <a:buNone/>
              <a:defRPr sz="1600" b="1"/>
            </a:lvl7pPr>
            <a:lvl8pPr marL="3198960" indent="0">
              <a:buNone/>
              <a:defRPr sz="1600" b="1"/>
            </a:lvl8pPr>
            <a:lvl9pPr marL="3655947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87" indent="0">
              <a:buNone/>
              <a:defRPr sz="2000" b="1"/>
            </a:lvl2pPr>
            <a:lvl3pPr marL="913992" indent="0">
              <a:buNone/>
              <a:defRPr sz="1900" b="1"/>
            </a:lvl3pPr>
            <a:lvl4pPr marL="1370988" indent="0">
              <a:buNone/>
              <a:defRPr sz="1600" b="1"/>
            </a:lvl4pPr>
            <a:lvl5pPr marL="1827984" indent="0">
              <a:buNone/>
              <a:defRPr sz="1600" b="1"/>
            </a:lvl5pPr>
            <a:lvl6pPr marL="2284990" indent="0">
              <a:buNone/>
              <a:defRPr sz="1600" b="1"/>
            </a:lvl6pPr>
            <a:lvl7pPr marL="2741974" indent="0">
              <a:buNone/>
              <a:defRPr sz="1600" b="1"/>
            </a:lvl7pPr>
            <a:lvl8pPr marL="3198960" indent="0">
              <a:buNone/>
              <a:defRPr sz="1600" b="1"/>
            </a:lvl8pPr>
            <a:lvl9pPr marL="3655947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10B22-FDDB-4C31-A166-E4F506E0ADA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CC49B-9DF8-4EB2-B375-045703704E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6300" y="2574957"/>
            <a:ext cx="10515600" cy="1325563"/>
          </a:xfrm>
        </p:spPr>
        <p:txBody>
          <a:bodyPr>
            <a:normAutofit/>
          </a:bodyPr>
          <a:lstStyle>
            <a:lvl1pPr algn="ctr">
              <a:defRPr sz="6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4FCE0-0FC6-4DC6-BAEB-F7967E5F600B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B2D7E-6A17-413E-A1D4-231015D8D4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87" indent="0">
              <a:buNone/>
              <a:defRPr sz="1500"/>
            </a:lvl2pPr>
            <a:lvl3pPr marL="913992" indent="0">
              <a:buNone/>
              <a:defRPr sz="1200"/>
            </a:lvl3pPr>
            <a:lvl4pPr marL="1370988" indent="0">
              <a:buNone/>
              <a:defRPr sz="1100"/>
            </a:lvl4pPr>
            <a:lvl5pPr marL="1827984" indent="0">
              <a:buNone/>
              <a:defRPr sz="1100"/>
            </a:lvl5pPr>
            <a:lvl6pPr marL="2284990" indent="0">
              <a:buNone/>
              <a:defRPr sz="1100"/>
            </a:lvl6pPr>
            <a:lvl7pPr marL="2741974" indent="0">
              <a:buNone/>
              <a:defRPr sz="1100"/>
            </a:lvl7pPr>
            <a:lvl8pPr marL="3198960" indent="0">
              <a:buNone/>
              <a:defRPr sz="1100"/>
            </a:lvl8pPr>
            <a:lvl9pPr marL="365594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46705-46AF-451A-B2C2-BA6205286EC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1D45F-C2B9-421A-8EF3-B1B47DC825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80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87" indent="0">
              <a:buNone/>
              <a:defRPr sz="2800"/>
            </a:lvl2pPr>
            <a:lvl3pPr marL="913992" indent="0">
              <a:buNone/>
              <a:defRPr sz="2400"/>
            </a:lvl3pPr>
            <a:lvl4pPr marL="1370988" indent="0">
              <a:buNone/>
              <a:defRPr sz="2000"/>
            </a:lvl4pPr>
            <a:lvl5pPr marL="1827984" indent="0">
              <a:buNone/>
              <a:defRPr sz="2000"/>
            </a:lvl5pPr>
            <a:lvl6pPr marL="2284990" indent="0">
              <a:buNone/>
              <a:defRPr sz="2000"/>
            </a:lvl6pPr>
            <a:lvl7pPr marL="2741974" indent="0">
              <a:buNone/>
              <a:defRPr sz="2000"/>
            </a:lvl7pPr>
            <a:lvl8pPr marL="3198960" indent="0">
              <a:buNone/>
              <a:defRPr sz="2000"/>
            </a:lvl8pPr>
            <a:lvl9pPr marL="3655947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87" indent="0">
              <a:buNone/>
              <a:defRPr sz="1500"/>
            </a:lvl2pPr>
            <a:lvl3pPr marL="913992" indent="0">
              <a:buNone/>
              <a:defRPr sz="1200"/>
            </a:lvl3pPr>
            <a:lvl4pPr marL="1370988" indent="0">
              <a:buNone/>
              <a:defRPr sz="1100"/>
            </a:lvl4pPr>
            <a:lvl5pPr marL="1827984" indent="0">
              <a:buNone/>
              <a:defRPr sz="1100"/>
            </a:lvl5pPr>
            <a:lvl6pPr marL="2284990" indent="0">
              <a:buNone/>
              <a:defRPr sz="1100"/>
            </a:lvl6pPr>
            <a:lvl7pPr marL="2741974" indent="0">
              <a:buNone/>
              <a:defRPr sz="1100"/>
            </a:lvl7pPr>
            <a:lvl8pPr marL="3198960" indent="0">
              <a:buNone/>
              <a:defRPr sz="1100"/>
            </a:lvl8pPr>
            <a:lvl9pPr marL="365594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B5BCD-3779-4C82-BECA-FBFC647B90E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1E20D-7CB4-49D8-91BE-A8B79186ED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419100" y="1182688"/>
            <a:ext cx="982980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alpha val="21000"/>
                  </a:schemeClr>
                </a:gs>
                <a:gs pos="100000">
                  <a:schemeClr val="bg1">
                    <a:alpha val="21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9103" y="319173"/>
            <a:ext cx="11618412" cy="757131"/>
          </a:xfrm>
          <a:noFill/>
        </p:spPr>
        <p:txBody>
          <a:bodyPr rtlCol="0">
            <a:spAutoFit/>
          </a:bodyPr>
          <a:lstStyle>
            <a:lvl1pPr>
              <a:def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79"/>
            <a:ext cx="2628900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79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730AF-7F88-411F-BA56-D11B69E9291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405C0-6825-48BF-BE4D-BF93779C0A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778" y="452775"/>
            <a:ext cx="6888887" cy="670279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BDC5A-E97F-4F51-9953-AE8BED2A333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78290-82E9-498D-832A-902AC61FCF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36550"/>
            <a:ext cx="820739" cy="376238"/>
          </a:xfrm>
          <a:prstGeom prst="rect">
            <a:avLst/>
          </a:prstGeom>
          <a:solidFill>
            <a:srgbClr val="1D8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18" rIns="91404" bIns="4571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820740" y="336550"/>
            <a:ext cx="1393825" cy="3762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18" rIns="91404" bIns="4571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285" y="274630"/>
            <a:ext cx="10973435" cy="114273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8C930-EEBF-42B4-8F38-FE1318D2990A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 sz="1900" dirty="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40BF-296B-424A-BE70-BFEDA349B66D}" type="slidenum">
              <a:rPr lang="zh-CN" altLang="en-US"/>
              <a:pPr>
                <a:defRPr/>
              </a:pPr>
              <a:t>‹#›</a:t>
            </a:fld>
            <a:endParaRPr lang="zh-CN" altLang="en-US" sz="19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.MICROSO-BQCPAHA\Desktop\51ca27bc462a8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40269" t="48989" r="39497" b="42362"/>
          <a:stretch/>
        </p:blipFill>
        <p:spPr bwMode="auto">
          <a:xfrm>
            <a:off x="-39688" y="0"/>
            <a:ext cx="12231688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</p:pic>
      <p:pic>
        <p:nvPicPr>
          <p:cNvPr id="3" name="Picture 2" descr="C:\Users\ADMINI~1.MIC\AppData\Local\Temp\360zip$Temp\360$0\527f7e3f61c31.jpg"/>
          <p:cNvPicPr>
            <a:picLocks noChangeAspect="1" noChangeArrowheads="1"/>
          </p:cNvPicPr>
          <p:nvPr userDrawn="1"/>
        </p:nvPicPr>
        <p:blipFill>
          <a:blip r:embed="rId3" cstate="print"/>
          <a:srcRect l="22249" t="30292" r="3409" b="34033"/>
          <a:stretch>
            <a:fillRect/>
          </a:stretch>
        </p:blipFill>
        <p:spPr bwMode="auto">
          <a:xfrm>
            <a:off x="-65088" y="0"/>
            <a:ext cx="12257088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.MICROSO-BQCPAHA\Desktop\51ca27bc462a8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40269" t="48989" r="39497" b="42362"/>
          <a:stretch/>
        </p:blipFill>
        <p:spPr bwMode="auto">
          <a:xfrm>
            <a:off x="-39688" y="0"/>
            <a:ext cx="12231688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</p:pic>
      <p:pic>
        <p:nvPicPr>
          <p:cNvPr id="3" name="Picture 2" descr="C:\Users\ADMINI~1.MIC\AppData\Local\Temp\360zip$Temp\360$0\527f7e3f61c31.jpg"/>
          <p:cNvPicPr>
            <a:picLocks noChangeAspect="1" noChangeArrowheads="1"/>
          </p:cNvPicPr>
          <p:nvPr userDrawn="1"/>
        </p:nvPicPr>
        <p:blipFill>
          <a:blip r:embed="rId3" cstate="print"/>
          <a:srcRect l="22249" t="30292" r="3409" b="34033"/>
          <a:stretch>
            <a:fillRect/>
          </a:stretch>
        </p:blipFill>
        <p:spPr bwMode="auto">
          <a:xfrm>
            <a:off x="-65088" y="0"/>
            <a:ext cx="12257088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04800" y="4237680"/>
            <a:ext cx="1422240" cy="24312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4368720" y="4237680"/>
            <a:ext cx="1422240" cy="24312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30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B96D1A-38CA-4850-9F7F-85144D532AF8}" type="datetimeFigureOut">
              <a:rPr lang="en-GB" smtClean="0"/>
              <a:t>17/10/2025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SESEC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3E75CB7-69FC-4E18-8DA1-2482BA10A2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302066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4B68C-7190-4C68-B18E-0A77AD888F5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D239D-D2B0-42D2-A7D1-CD2B3A6665E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A01BE-1090-45EE-ACBE-A19D561F7CF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41287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41287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4A932-DC67-4882-91C6-25441691483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6B8EB-3407-4A85-9606-B3075314A961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6ACBC-1A65-4D8A-9E1B-388D65606862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7BADD-7AA8-4D75-BC45-9C43760AAB11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30991-4A2F-45D2-BBF1-A5ADB9391C0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CD941-F146-45D1-AE9F-95ABBB4BC7D7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520F4-8757-489B-9B2D-60AD7D06ABA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0733" y="144464"/>
            <a:ext cx="2751667" cy="57943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1501" y="144464"/>
            <a:ext cx="8056033" cy="57943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17BD8-2DFC-40C1-A997-2F5E3797426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04" tIns="45718" rIns="91404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CC3CBFA-2FDD-423E-A00C-BE5AB384CB5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2025/10/17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04" tIns="45718" rIns="91404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030CE8F-B390-4A9C-9AC4-EA5C550DBC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18" rIns="91404" bIns="45718"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763" r:id="rId19"/>
    <p:sldLayoutId id="2147483764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698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399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098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798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3472" indent="-228504" algn="l" defTabSz="9139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468" indent="-228504" algn="l" defTabSz="9139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464" indent="-228504" algn="l" defTabSz="9139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470" indent="-228504" algn="l" defTabSz="9139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87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92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88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84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90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74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960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947" algn="l" defTabSz="9139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7" descr="바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25400"/>
            <a:ext cx="12192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144464"/>
            <a:ext cx="1097280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ko-KR"/>
              <a:t>Click To Edit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1287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zh-CN"/>
              <a:t>마스터 텍스트 스타일을 편집합니다</a:t>
            </a:r>
          </a:p>
          <a:p>
            <a:pPr lvl="1"/>
            <a:r>
              <a:rPr lang="ko-KR" altLang="zh-CN"/>
              <a:t>둘째 수준</a:t>
            </a:r>
          </a:p>
          <a:p>
            <a:pPr lvl="2"/>
            <a:r>
              <a:rPr lang="ko-KR" altLang="zh-CN"/>
              <a:t>셋째 수준</a:t>
            </a:r>
          </a:p>
          <a:p>
            <a:pPr lvl="3"/>
            <a:r>
              <a:rPr lang="ko-KR" altLang="zh-CN"/>
              <a:t>넷째 수준</a:t>
            </a:r>
          </a:p>
          <a:p>
            <a:pPr lvl="4"/>
            <a:r>
              <a:rPr lang="ko-KR" altLang="zh-CN"/>
              <a:t>다섯째 수준</a:t>
            </a: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1">
              <a:defRPr sz="1400">
                <a:ea typeface="Gulim" pitchFamily="34" charset="-127"/>
              </a:defRPr>
            </a:lvl1pPr>
          </a:lstStyle>
          <a:p>
            <a:pPr eaLnBrk="1" hangingPunct="1">
              <a:defRPr/>
            </a:pPr>
            <a:endParaRPr lang="en-US" altLang="zh-CN">
              <a:solidFill>
                <a:srgbClr val="000000"/>
              </a:solidFill>
              <a:latin typeface="Gulim" pitchFamily="34" charset="-127"/>
            </a:endParaRP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latinLnBrk="1">
              <a:defRPr sz="1400">
                <a:ea typeface="Gulim" pitchFamily="34" charset="-127"/>
              </a:defRPr>
            </a:lvl1pPr>
          </a:lstStyle>
          <a:p>
            <a:pPr eaLnBrk="1" hangingPunct="1">
              <a:defRPr/>
            </a:pPr>
            <a:endParaRPr lang="en-US" altLang="zh-CN">
              <a:solidFill>
                <a:srgbClr val="000000"/>
              </a:solidFill>
              <a:latin typeface="Gulim" pitchFamily="34" charset="-127"/>
            </a:endParaRPr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1">
              <a:defRPr sz="1400">
                <a:ea typeface="Gulim" pitchFamily="34" charset="-127"/>
              </a:defRPr>
            </a:lvl1pPr>
          </a:lstStyle>
          <a:p>
            <a:pPr eaLnBrk="1" hangingPunct="1">
              <a:defRPr/>
            </a:pPr>
            <a:fld id="{73CCF420-EDA1-43DB-BC6A-89F695FE3307}" type="slidenum">
              <a:rPr lang="en-US" altLang="zh-CN">
                <a:solidFill>
                  <a:srgbClr val="000000"/>
                </a:solidFill>
                <a:latin typeface="Gulim" pitchFamily="34" charset="-127"/>
              </a:rPr>
              <a:pPr eaLnBrk="1" hangingPunct="1">
                <a:defRPr/>
              </a:pPr>
              <a:t>‹#›</a:t>
            </a:fld>
            <a:endParaRPr lang="en-US" altLang="zh-CN">
              <a:solidFill>
                <a:srgbClr val="000000"/>
              </a:solidFill>
              <a:latin typeface="Gulim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+mj-lt"/>
          <a:ea typeface="+mj-ea"/>
          <a:cs typeface="HY헤드라인M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  <a:cs typeface="HY헤드라인M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  <a:cs typeface="HY헤드라인M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  <a:cs typeface="HY헤드라인M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  <a:cs typeface="HY헤드라인M"/>
        </a:defRPr>
      </a:lvl5pPr>
      <a:lvl6pPr marL="457200"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</a:defRPr>
      </a:lvl6pPr>
      <a:lvl7pPr marL="914400"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</a:defRPr>
      </a:lvl7pPr>
      <a:lvl8pPr marL="1371600"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</a:defRPr>
      </a:lvl8pPr>
      <a:lvl9pPr marL="1828800" algn="l" rtl="0" eaLnBrk="0" fontAlgn="base" latinLnBrk="1" hangingPunct="0">
        <a:spcBef>
          <a:spcPct val="0"/>
        </a:spcBef>
        <a:spcAft>
          <a:spcPct val="0"/>
        </a:spcAft>
        <a:defRPr sz="3600">
          <a:solidFill>
            <a:srgbClr val="576933"/>
          </a:solidFill>
          <a:latin typeface="HY헤드라인M" pitchFamily="2" charset="-127"/>
          <a:ea typeface="HY헤드라인M" pitchFamily="2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hyperlink" Target="https://sesec.eu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1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energylabel.gov.cn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energylabel.com.cn/indexEnergy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energylabel.com.cn/indexEnergy" TargetMode="Externa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/>
          <p:nvPr/>
        </p:nvSpPr>
        <p:spPr>
          <a:xfrm>
            <a:off x="6059281" y="6490508"/>
            <a:ext cx="82545" cy="13969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9050" eaLnBrk="0">
              <a:lnSpc>
                <a:spcPct val="83000"/>
              </a:lnSpc>
            </a:pPr>
            <a:r>
              <a:rPr sz="900" b="1" dirty="0">
                <a:solidFill>
                  <a:srgbClr val="716F7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altLang="en-US" sz="9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9614" y="3369821"/>
            <a:ext cx="6691525" cy="3216991"/>
          </a:xfrm>
          <a:prstGeom prst="rect">
            <a:avLst/>
          </a:prstGeom>
        </p:spPr>
      </p:pic>
      <p:sp>
        <p:nvSpPr>
          <p:cNvPr id="4" name="textbox 3"/>
          <p:cNvSpPr/>
          <p:nvPr/>
        </p:nvSpPr>
        <p:spPr>
          <a:xfrm>
            <a:off x="1307917" y="3940402"/>
            <a:ext cx="3965997" cy="20758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860" eaLnBrk="0">
              <a:lnSpc>
                <a:spcPts val="2835"/>
              </a:lnSpc>
            </a:pP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You are </a:t>
            </a:r>
            <a:r>
              <a:rPr sz="1400" b="1" i="1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muted</a:t>
            </a:r>
            <a:endParaRPr lang="en-US" altLang="en-US" sz="1400" dirty="0"/>
          </a:p>
          <a:p>
            <a:pPr marL="41910" eaLnBrk="0">
              <a:lnSpc>
                <a:spcPct val="151000"/>
              </a:lnSpc>
              <a:spcBef>
                <a:spcPts val="90"/>
              </a:spcBef>
            </a:pP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Use the </a:t>
            </a:r>
            <a:r>
              <a:rPr sz="1400" b="1" i="1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Q&amp;A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b="1" i="1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or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b="1" i="1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Chat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b="1" i="1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Panel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submit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your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questions   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Keep your questio</a:t>
            </a:r>
            <a:r>
              <a:rPr sz="14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ns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b="1" i="1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short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b="1" i="1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400" b="1" i="1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concise</a:t>
            </a:r>
            <a:endParaRPr lang="en-US" altLang="en-US" sz="1400" dirty="0"/>
          </a:p>
          <a:p>
            <a:pPr algn="l" rtl="0" eaLnBrk="0">
              <a:lnSpc>
                <a:spcPct val="172000"/>
              </a:lnSpc>
            </a:pPr>
            <a:endParaRPr lang="en-US" altLang="en-US" sz="1000" dirty="0"/>
          </a:p>
          <a:p>
            <a:pPr marL="31115" eaLnBrk="0">
              <a:lnSpc>
                <a:spcPct val="150000"/>
              </a:lnSpc>
              <a:spcBef>
                <a:spcPts val="645"/>
              </a:spcBef>
            </a:pP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Contact us: </a:t>
            </a:r>
            <a:r>
              <a:rPr lang="en-US" altLang="zh-CN" sz="1400" u="sng" spc="-15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</a:t>
            </a:r>
            <a:r>
              <a:rPr sz="14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ssistant</a:t>
            </a:r>
            <a:r>
              <a:rPr sz="1400" u="sng" spc="-15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@</a:t>
            </a:r>
            <a:r>
              <a:rPr sz="14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sesec</a:t>
            </a:r>
            <a:r>
              <a:rPr sz="1400" u="sng" spc="-15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4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eu</a:t>
            </a:r>
            <a:endParaRPr lang="en-US" altLang="en-US" sz="1400" dirty="0">
              <a:solidFill>
                <a:schemeClr val="accent5">
                  <a:lumMod val="75000"/>
                </a:schemeClr>
              </a:solidFill>
            </a:endParaRPr>
          </a:p>
          <a:p>
            <a:pPr marL="26670" eaLnBrk="0">
              <a:lnSpc>
                <a:spcPct val="155000"/>
              </a:lnSpc>
              <a:spcBef>
                <a:spcPts val="5"/>
              </a:spcBef>
            </a:pP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Welcome to our web</a:t>
            </a:r>
            <a:r>
              <a:rPr sz="14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site</a:t>
            </a:r>
            <a:r>
              <a:rPr sz="1400" spc="-15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: </a:t>
            </a:r>
            <a:r>
              <a:rPr sz="14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4"/>
              </a:rPr>
              <a:t>https</a:t>
            </a:r>
            <a:r>
              <a:rPr sz="1400" u="sng" spc="-15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://</a:t>
            </a:r>
            <a:r>
              <a:rPr sz="14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sesec</a:t>
            </a:r>
            <a:r>
              <a:rPr sz="1400" u="sng" spc="-15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1400" u="sng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eu</a:t>
            </a:r>
            <a:r>
              <a:rPr sz="1400" u="sng" spc="-15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/</a:t>
            </a:r>
            <a:endParaRPr lang="en-US" alt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387337" y="2231557"/>
            <a:ext cx="3167844" cy="2951079"/>
          </a:xfrm>
          <a:prstGeom prst="rect">
            <a:avLst/>
          </a:prstGeom>
        </p:spPr>
      </p:pic>
      <p:sp>
        <p:nvSpPr>
          <p:cNvPr id="10" name="textbox 8"/>
          <p:cNvSpPr/>
          <p:nvPr/>
        </p:nvSpPr>
        <p:spPr>
          <a:xfrm>
            <a:off x="8212087" y="5489987"/>
            <a:ext cx="3518345" cy="63814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lang="en-US" altLang="en-US" sz="300" dirty="0"/>
          </a:p>
          <a:p>
            <a:pPr marL="608330" eaLnBrk="0">
              <a:lnSpc>
                <a:spcPts val="1570"/>
              </a:lnSpc>
            </a:pP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Seconded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European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Standardization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Expert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</a:t>
            </a:r>
            <a:r>
              <a:rPr sz="800" i="1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hina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800" i="1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SESEC</a:t>
            </a:r>
            <a:r>
              <a:rPr sz="800" i="1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r>
              <a:rPr sz="800" spc="-15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i="1" dirty="0">
                <a:solidFill>
                  <a:srgbClr val="40404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Project</a:t>
            </a:r>
            <a:endParaRPr lang="en-US" altLang="en-US" sz="800" dirty="0"/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11973" y="3813027"/>
            <a:ext cx="1388289" cy="89606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12165" y="521970"/>
            <a:ext cx="6237605" cy="656590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WE WILL START AT 10:00 AM (CET)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8668" y="1621767"/>
            <a:ext cx="72182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0203B"/>
                </a:solidFill>
              </a:rPr>
              <a:t>SESEC V Webinar 21: China Energy Labelling 2025: Regulations and Standards as of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10"/>
    </mc:Choice>
    <mc:Fallback xmlns="">
      <p:transition spd="slow" advTm="7111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8591" y="4828013"/>
            <a:ext cx="108852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</a:rPr>
              <a:t>China Energy Labelling as of 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Oct</a:t>
            </a:r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</a:rPr>
              <a:t> 2025</a:t>
            </a:r>
            <a:endParaRPr lang="en-US" sz="9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400" dirty="0">
                <a:solidFill>
                  <a:srgbClr val="00203B"/>
                </a:solidFill>
              </a:rPr>
              <a:t>Oct 21, 2025</a:t>
            </a:r>
          </a:p>
        </p:txBody>
      </p:sp>
      <p:pic>
        <p:nvPicPr>
          <p:cNvPr id="7" name="图片占位符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2" b="5528"/>
          <a:stretch>
            <a:fillRect/>
          </a:stretch>
        </p:blipFill>
        <p:spPr>
          <a:xfrm>
            <a:off x="0" y="-1"/>
            <a:ext cx="12192000" cy="452062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ew Macbook Gol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65" y="2285427"/>
            <a:ext cx="3696772" cy="2165869"/>
          </a:xfrm>
          <a:prstGeom prst="rect">
            <a:avLst/>
          </a:prstGeom>
        </p:spPr>
      </p:pic>
      <p:cxnSp>
        <p:nvCxnSpPr>
          <p:cNvPr id="122" name="Straight Connector 32"/>
          <p:cNvCxnSpPr/>
          <p:nvPr/>
        </p:nvCxnSpPr>
        <p:spPr>
          <a:xfrm>
            <a:off x="4682407" y="1696512"/>
            <a:ext cx="0" cy="3439106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MH_Title_1"/>
          <p:cNvSpPr/>
          <p:nvPr/>
        </p:nvSpPr>
        <p:spPr>
          <a:xfrm>
            <a:off x="4682407" y="1170263"/>
            <a:ext cx="3085299" cy="579724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en-US" altLang="zh-CN" sz="2800" b="1" dirty="0">
                <a:solidFill>
                  <a:srgbClr val="3F3F3F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微软雅黑" panose="020B0503020204020204" charset="-122"/>
              </a:rPr>
              <a:t>SESEC Partners</a:t>
            </a:r>
            <a:endParaRPr lang="zh-CN" altLang="en-US" sz="2800" b="1" dirty="0">
              <a:solidFill>
                <a:srgbClr val="3F3F3F"/>
              </a:solidFill>
              <a:latin typeface="Calibri" panose="020F0502020204030204" pitchFamily="34" charset="0"/>
              <a:ea typeface="微软雅黑" panose="020B0503020204020204" charset="-122"/>
              <a:cs typeface="Calibri" panose="020F0502020204030204" pitchFamily="34" charset="0"/>
              <a:sym typeface="微软雅黑" panose="020B0503020204020204" charset="-122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4692846" y="1820259"/>
            <a:ext cx="7165761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altLang="zh-CN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European Commission (EC)</a:t>
            </a:r>
            <a:r>
              <a:rPr lang="en-US" altLang="zh-CN" sz="2000" dirty="0">
                <a:solidFill>
                  <a:srgbClr val="445469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-The executive body of the European Union; Responsible for proposing legislation, implementing decisions, upholding the treaties and day-to-day management of the EU; DG Grow is the main partner (80%)</a:t>
            </a:r>
          </a:p>
          <a:p>
            <a:pPr marL="428625" indent="-42862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European Free Trade Association (EFTA)-</a:t>
            </a:r>
            <a:r>
              <a:rPr lang="en-US" altLang="zh-CN" sz="2000" dirty="0">
                <a:solidFill>
                  <a:srgbClr val="445469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Iceland, Liechtenstein, Norway and Switzerland; Intergovernmental organization set up for the promotion of free trade and economic integration to the benefit of its four Member States; None EU members;</a:t>
            </a:r>
          </a:p>
          <a:p>
            <a:pPr marL="428625" indent="-42862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CEN</a:t>
            </a:r>
            <a:r>
              <a:rPr lang="en-US" altLang="zh-CN" sz="2000" dirty="0">
                <a:solidFill>
                  <a:srgbClr val="445469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-European Committee for Standardization</a:t>
            </a:r>
          </a:p>
          <a:p>
            <a:pPr marL="428625" indent="-42862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CENELEC</a:t>
            </a:r>
            <a:r>
              <a:rPr lang="en-US" altLang="zh-CN" sz="2000" dirty="0">
                <a:solidFill>
                  <a:srgbClr val="445469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-European Committee for Electrotechnical Standardization</a:t>
            </a:r>
          </a:p>
          <a:p>
            <a:pPr marL="428625" indent="-42862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ETSI</a:t>
            </a:r>
            <a:r>
              <a:rPr lang="en-US" altLang="zh-CN" sz="2000" dirty="0">
                <a:solidFill>
                  <a:srgbClr val="445469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  <a:sym typeface="宋体" panose="02010600030101010101" pitchFamily="2" charset="-122"/>
              </a:rPr>
              <a:t>-European Telecommunications Standards Institute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25740" y="601576"/>
            <a:ext cx="2419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Partners and Role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微软雅黑" panose="020B0503020204020204" charset="-122"/>
              <a:cs typeface="Calibri" panose="020F0502020204030204" pitchFamily="34" charset="0"/>
            </a:endParaRPr>
          </a:p>
        </p:txBody>
      </p:sp>
      <p:sp>
        <p:nvSpPr>
          <p:cNvPr id="48" name="标题 1"/>
          <p:cNvSpPr txBox="1"/>
          <p:nvPr/>
        </p:nvSpPr>
        <p:spPr>
          <a:xfrm>
            <a:off x="204482" y="68386"/>
            <a:ext cx="6451029" cy="582295"/>
          </a:xfrm>
          <a:prstGeom prst="rect">
            <a:avLst/>
          </a:prstGeom>
        </p:spPr>
        <p:txBody>
          <a:bodyPr vert="horz" wrap="square" lIns="91434" tIns="45718" rIns="91434" bIns="45718" rtlCol="0" anchor="b" anchorCtr="0">
            <a:spAutoFit/>
          </a:bodyPr>
          <a:lstStyle>
            <a:lvl1pPr algn="ctr" defTabSz="3810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 cap="all" spc="0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dirty="0"/>
              <a:t>SESEC introduction</a:t>
            </a:r>
            <a:endParaRPr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444" y="2447511"/>
            <a:ext cx="2839088" cy="17535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24" y="2601809"/>
            <a:ext cx="2801470" cy="14415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047" y="295997"/>
            <a:ext cx="2563601" cy="1383717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1044570" y="4602179"/>
            <a:ext cx="3570641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</a:pPr>
            <a:r>
              <a:rPr lang="en-GB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SESEC is a visibility project co-financed by five European partners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197" y="5994208"/>
            <a:ext cx="5073501" cy="755991"/>
            <a:chOff x="1092331" y="5236305"/>
            <a:chExt cx="5687695" cy="972819"/>
          </a:xfrm>
        </p:grpSpPr>
        <p:grpSp>
          <p:nvGrpSpPr>
            <p:cNvPr id="9" name="Group 8"/>
            <p:cNvGrpSpPr/>
            <p:nvPr/>
          </p:nvGrpSpPr>
          <p:grpSpPr>
            <a:xfrm>
              <a:off x="1092331" y="5236305"/>
              <a:ext cx="5687695" cy="972819"/>
              <a:chOff x="454532" y="4381121"/>
              <a:chExt cx="5687695" cy="972819"/>
            </a:xfrm>
          </p:grpSpPr>
          <p:sp>
            <p:nvSpPr>
              <p:cNvPr id="11" name="object 16"/>
              <p:cNvSpPr/>
              <p:nvPr/>
            </p:nvSpPr>
            <p:spPr>
              <a:xfrm>
                <a:off x="454532" y="4381121"/>
                <a:ext cx="5687695" cy="972819"/>
              </a:xfrm>
              <a:custGeom>
                <a:avLst/>
                <a:gdLst/>
                <a:ahLst/>
                <a:cxnLst/>
                <a:rect l="l" t="t" r="r" b="b"/>
                <a:pathLst>
                  <a:path w="5687695" h="972820">
                    <a:moveTo>
                      <a:pt x="0" y="162051"/>
                    </a:moveTo>
                    <a:lnTo>
                      <a:pt x="5788" y="118959"/>
                    </a:lnTo>
                    <a:lnTo>
                      <a:pt x="22125" y="80245"/>
                    </a:lnTo>
                    <a:lnTo>
                      <a:pt x="47464" y="47450"/>
                    </a:lnTo>
                    <a:lnTo>
                      <a:pt x="80262" y="22116"/>
                    </a:lnTo>
                    <a:lnTo>
                      <a:pt x="118972" y="5786"/>
                    </a:lnTo>
                    <a:lnTo>
                      <a:pt x="162051" y="0"/>
                    </a:lnTo>
                    <a:lnTo>
                      <a:pt x="5525516" y="0"/>
                    </a:lnTo>
                    <a:lnTo>
                      <a:pt x="5568608" y="5786"/>
                    </a:lnTo>
                    <a:lnTo>
                      <a:pt x="5607322" y="22116"/>
                    </a:lnTo>
                    <a:lnTo>
                      <a:pt x="5640117" y="47450"/>
                    </a:lnTo>
                    <a:lnTo>
                      <a:pt x="5665451" y="80245"/>
                    </a:lnTo>
                    <a:lnTo>
                      <a:pt x="5681781" y="118959"/>
                    </a:lnTo>
                    <a:lnTo>
                      <a:pt x="5687568" y="162051"/>
                    </a:lnTo>
                    <a:lnTo>
                      <a:pt x="5687568" y="810259"/>
                    </a:lnTo>
                    <a:lnTo>
                      <a:pt x="5681781" y="853352"/>
                    </a:lnTo>
                    <a:lnTo>
                      <a:pt x="5665451" y="892066"/>
                    </a:lnTo>
                    <a:lnTo>
                      <a:pt x="5640117" y="924861"/>
                    </a:lnTo>
                    <a:lnTo>
                      <a:pt x="5607322" y="950195"/>
                    </a:lnTo>
                    <a:lnTo>
                      <a:pt x="5568608" y="966525"/>
                    </a:lnTo>
                    <a:lnTo>
                      <a:pt x="5525516" y="972311"/>
                    </a:lnTo>
                    <a:lnTo>
                      <a:pt x="162051" y="972311"/>
                    </a:lnTo>
                    <a:lnTo>
                      <a:pt x="118972" y="966525"/>
                    </a:lnTo>
                    <a:lnTo>
                      <a:pt x="80262" y="950195"/>
                    </a:lnTo>
                    <a:lnTo>
                      <a:pt x="47464" y="924861"/>
                    </a:lnTo>
                    <a:lnTo>
                      <a:pt x="22125" y="892066"/>
                    </a:lnTo>
                    <a:lnTo>
                      <a:pt x="5788" y="853352"/>
                    </a:lnTo>
                    <a:lnTo>
                      <a:pt x="0" y="810259"/>
                    </a:lnTo>
                    <a:lnTo>
                      <a:pt x="0" y="162051"/>
                    </a:lnTo>
                    <a:close/>
                  </a:path>
                </a:pathLst>
              </a:custGeom>
              <a:ln w="15875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sz="18555" dirty="0"/>
              </a:p>
            </p:txBody>
          </p:sp>
          <p:sp>
            <p:nvSpPr>
              <p:cNvPr id="12" name="object 17"/>
              <p:cNvSpPr/>
              <p:nvPr/>
            </p:nvSpPr>
            <p:spPr>
              <a:xfrm>
                <a:off x="5145023" y="4585715"/>
                <a:ext cx="624839" cy="434340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8555" dirty="0"/>
              </a:p>
            </p:txBody>
          </p:sp>
          <p:sp>
            <p:nvSpPr>
              <p:cNvPr id="13" name="object 18"/>
              <p:cNvSpPr/>
              <p:nvPr/>
            </p:nvSpPr>
            <p:spPr>
              <a:xfrm>
                <a:off x="2577083" y="4655820"/>
                <a:ext cx="1251204" cy="379475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8555" dirty="0"/>
              </a:p>
            </p:txBody>
          </p:sp>
          <p:sp>
            <p:nvSpPr>
              <p:cNvPr id="14" name="object 19"/>
              <p:cNvSpPr/>
              <p:nvPr/>
            </p:nvSpPr>
            <p:spPr>
              <a:xfrm>
                <a:off x="656844" y="4587240"/>
                <a:ext cx="640080" cy="505968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8555" dirty="0"/>
              </a:p>
            </p:txBody>
          </p:sp>
          <p:sp>
            <p:nvSpPr>
              <p:cNvPr id="15" name="object 20"/>
              <p:cNvSpPr/>
              <p:nvPr/>
            </p:nvSpPr>
            <p:spPr>
              <a:xfrm>
                <a:off x="1431036" y="4597908"/>
                <a:ext cx="996696" cy="496824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8555" dirty="0"/>
              </a:p>
            </p:txBody>
          </p:sp>
        </p:grpSp>
        <p:sp>
          <p:nvSpPr>
            <p:cNvPr id="10" name="object 21"/>
            <p:cNvSpPr/>
            <p:nvPr/>
          </p:nvSpPr>
          <p:spPr>
            <a:xfrm>
              <a:off x="4679615" y="5329648"/>
              <a:ext cx="989076" cy="73151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8555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2484" y="218942629"/>
            <a:ext cx="3984252" cy="403324695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590550" marR="775335" indent="-572135">
              <a:spcBef>
                <a:spcPts val="155"/>
              </a:spcBef>
              <a:buFont typeface="Wingdings" panose="05000000000000000000"/>
              <a:buChar char=""/>
              <a:tabLst>
                <a:tab pos="589280" algn="l"/>
                <a:tab pos="591185" algn="l"/>
              </a:tabLst>
            </a:pPr>
            <a:r>
              <a:rPr sz="18555" b="1" spc="-7" dirty="0">
                <a:latin typeface="Calibri" panose="020F0502020204030204"/>
                <a:cs typeface="Calibri" panose="020F0502020204030204"/>
              </a:rPr>
              <a:t>Promote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European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and International 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standards </a:t>
            </a:r>
            <a:r>
              <a:rPr sz="18555" dirty="0">
                <a:latin typeface="Calibri" panose="020F0502020204030204"/>
                <a:cs typeface="Calibri" panose="020F0502020204030204"/>
              </a:rPr>
              <a:t>in</a:t>
            </a:r>
            <a:r>
              <a:rPr sz="18555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China</a:t>
            </a:r>
            <a:endParaRPr sz="18555" dirty="0">
              <a:latin typeface="Calibri" panose="020F0502020204030204"/>
              <a:cs typeface="Calibri" panose="020F0502020204030204"/>
            </a:endParaRPr>
          </a:p>
          <a:p>
            <a:pPr marL="590550" marR="7620" indent="-572135">
              <a:spcBef>
                <a:spcPts val="1200"/>
              </a:spcBef>
              <a:buFont typeface="Wingdings" panose="05000000000000000000"/>
              <a:buChar char=""/>
              <a:tabLst>
                <a:tab pos="648970" algn="l"/>
                <a:tab pos="650240" algn="l"/>
              </a:tabLst>
            </a:pPr>
            <a:r>
              <a:rPr sz="18555" dirty="0"/>
              <a:t>	</a:t>
            </a:r>
            <a:r>
              <a:rPr sz="18555" b="1" spc="-7" dirty="0">
                <a:latin typeface="Calibri" panose="020F0502020204030204"/>
                <a:cs typeface="Calibri" panose="020F0502020204030204"/>
              </a:rPr>
              <a:t>Improve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contacts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between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Project Partners 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and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different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levels </a:t>
            </a:r>
            <a:r>
              <a:rPr sz="18555" dirty="0">
                <a:latin typeface="Calibri" panose="020F0502020204030204"/>
                <a:cs typeface="Calibri" panose="020F0502020204030204"/>
              </a:rPr>
              <a:t>of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the Chinese  administration, industry and 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standardization</a:t>
            </a:r>
            <a:r>
              <a:rPr sz="18555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bodies</a:t>
            </a:r>
            <a:endParaRPr sz="18555" dirty="0">
              <a:latin typeface="Calibri" panose="020F0502020204030204"/>
              <a:cs typeface="Calibri" panose="020F0502020204030204"/>
            </a:endParaRPr>
          </a:p>
          <a:p>
            <a:pPr marL="590550" marR="86360" indent="-572135">
              <a:spcBef>
                <a:spcPts val="1205"/>
              </a:spcBef>
              <a:buFont typeface="Wingdings" panose="05000000000000000000"/>
              <a:buChar char=""/>
              <a:tabLst>
                <a:tab pos="589280" algn="l"/>
                <a:tab pos="591185" algn="l"/>
              </a:tabLst>
            </a:pPr>
            <a:r>
              <a:rPr sz="18555" b="1" dirty="0">
                <a:latin typeface="Calibri" panose="020F0502020204030204"/>
                <a:cs typeface="Calibri" panose="020F0502020204030204"/>
              </a:rPr>
              <a:t>Enhance </a:t>
            </a:r>
            <a:r>
              <a:rPr sz="18555" dirty="0">
                <a:latin typeface="Calibri" panose="020F0502020204030204"/>
                <a:cs typeface="Calibri" panose="020F0502020204030204"/>
              </a:rPr>
              <a:t>visibility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and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understanding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of the 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European Standardization System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(ESS) </a:t>
            </a:r>
            <a:r>
              <a:rPr sz="18555" dirty="0">
                <a:latin typeface="Calibri" panose="020F0502020204030204"/>
                <a:cs typeface="Calibri" panose="020F0502020204030204"/>
              </a:rPr>
              <a:t>in 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China.</a:t>
            </a:r>
            <a:endParaRPr sz="18555" dirty="0">
              <a:latin typeface="Calibri" panose="020F0502020204030204"/>
              <a:cs typeface="Calibri" panose="020F0502020204030204"/>
            </a:endParaRPr>
          </a:p>
          <a:p>
            <a:pPr marL="590550" marR="626745" indent="-572135">
              <a:spcBef>
                <a:spcPts val="1190"/>
              </a:spcBef>
              <a:buFont typeface="Wingdings" panose="05000000000000000000"/>
              <a:buChar char=""/>
              <a:tabLst>
                <a:tab pos="589280" algn="l"/>
                <a:tab pos="591185" algn="l"/>
              </a:tabLst>
            </a:pPr>
            <a:r>
              <a:rPr sz="18555" b="1" dirty="0">
                <a:latin typeface="Calibri" panose="020F0502020204030204"/>
                <a:cs typeface="Calibri" panose="020F0502020204030204"/>
              </a:rPr>
              <a:t>Gather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regulatory and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standardization 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intelligence</a:t>
            </a:r>
            <a:endParaRPr sz="18555" dirty="0">
              <a:latin typeface="Calibri" panose="020F0502020204030204"/>
              <a:cs typeface="Calibri" panose="020F0502020204030204"/>
            </a:endParaRPr>
          </a:p>
          <a:p>
            <a:pPr marL="590550" indent="-572135">
              <a:spcBef>
                <a:spcPts val="1205"/>
              </a:spcBef>
              <a:buFont typeface="Wingdings" panose="05000000000000000000"/>
              <a:buChar char=""/>
              <a:tabLst>
                <a:tab pos="589280" algn="l"/>
                <a:tab pos="591185" algn="l"/>
              </a:tabLst>
            </a:pPr>
            <a:r>
              <a:rPr sz="18555" b="1" spc="-7" dirty="0">
                <a:latin typeface="Calibri" panose="020F0502020204030204"/>
                <a:cs typeface="Calibri" panose="020F0502020204030204"/>
              </a:rPr>
              <a:t>Undertake </a:t>
            </a:r>
            <a:r>
              <a:rPr sz="18555" spc="-15" dirty="0">
                <a:latin typeface="Calibri" panose="020F0502020204030204"/>
                <a:cs typeface="Calibri" panose="020F0502020204030204"/>
              </a:rPr>
              <a:t>technical</a:t>
            </a:r>
            <a:r>
              <a:rPr sz="18555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8555" spc="-7" dirty="0">
                <a:latin typeface="Calibri" panose="020F0502020204030204"/>
                <a:cs typeface="Calibri" panose="020F0502020204030204"/>
              </a:rPr>
              <a:t>lobbying</a:t>
            </a:r>
            <a:endParaRPr sz="18555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3427" y="4276214"/>
            <a:ext cx="6025827" cy="2376170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188720">
              <a:spcBef>
                <a:spcPts val="150"/>
              </a:spcBef>
            </a:pPr>
            <a:r>
              <a:rPr b="1" spc="-7" dirty="0">
                <a:solidFill>
                  <a:srgbClr val="3E3E3E"/>
                </a:solidFill>
                <a:latin typeface="微软雅黑" panose="020B0503020204020204" charset="-122"/>
                <a:cs typeface="微软雅黑" panose="020B0503020204020204" charset="-122"/>
              </a:rPr>
              <a:t>Goals</a:t>
            </a:r>
            <a:endParaRPr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590550" indent="-571500">
              <a:spcBef>
                <a:spcPts val="2100"/>
              </a:spcBef>
              <a:buFont typeface="Arial" panose="020B0604020202020204"/>
              <a:buChar char="•"/>
              <a:tabLst>
                <a:tab pos="589280" algn="l"/>
                <a:tab pos="589915" algn="l"/>
              </a:tabLst>
            </a:pP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 SESEC initiative supports </a:t>
            </a:r>
            <a:r>
              <a:rPr sz="1400" b="1" spc="-22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EC </a:t>
            </a:r>
            <a:r>
              <a:rPr sz="14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policy </a:t>
            </a:r>
            <a:r>
              <a:rPr sz="14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400" b="1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ESOs </a:t>
            </a:r>
            <a:r>
              <a:rPr sz="14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strategic </a:t>
            </a:r>
            <a:r>
              <a:rPr sz="1400" b="1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objectives </a:t>
            </a:r>
            <a:r>
              <a:rPr sz="14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</a:t>
            </a:r>
            <a:r>
              <a:rPr sz="1400" spc="7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China.</a:t>
            </a:r>
            <a:endParaRPr sz="1400" dirty="0">
              <a:latin typeface="Calibri" panose="020F0502020204030204"/>
              <a:cs typeface="Calibri" panose="020F0502020204030204"/>
            </a:endParaRPr>
          </a:p>
          <a:p>
            <a:pPr marL="590550" indent="-571500">
              <a:spcBef>
                <a:spcPts val="1215"/>
              </a:spcBef>
              <a:buFont typeface="Arial" panose="020B0604020202020204"/>
              <a:buChar char="•"/>
              <a:tabLst>
                <a:tab pos="589280" algn="l"/>
                <a:tab pos="589915" algn="l"/>
              </a:tabLst>
            </a:pP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Our ultimate goal </a:t>
            </a:r>
            <a:r>
              <a:rPr sz="14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 enhancement of </a:t>
            </a:r>
            <a:r>
              <a:rPr sz="1400" b="1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EU-China </a:t>
            </a:r>
            <a:r>
              <a:rPr sz="14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dialogue and</a:t>
            </a:r>
            <a:r>
              <a:rPr sz="1400" b="1" spc="-3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cooperation</a:t>
            </a:r>
            <a:endParaRPr sz="1400" dirty="0">
              <a:latin typeface="Calibri" panose="020F0502020204030204"/>
              <a:cs typeface="Calibri" panose="020F0502020204030204"/>
            </a:endParaRPr>
          </a:p>
          <a:p>
            <a:pPr marL="590550"/>
            <a:r>
              <a:rPr sz="14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the field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400" spc="-3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standardization.</a:t>
            </a:r>
            <a:endParaRPr sz="1400" dirty="0">
              <a:latin typeface="Calibri" panose="020F0502020204030204"/>
              <a:cs typeface="Calibri" panose="020F0502020204030204"/>
            </a:endParaRPr>
          </a:p>
          <a:p>
            <a:pPr marL="590550" marR="278765" indent="-571500">
              <a:spcBef>
                <a:spcPts val="1200"/>
              </a:spcBef>
              <a:buFont typeface="Arial" panose="020B0604020202020204"/>
              <a:buChar char="•"/>
              <a:tabLst>
                <a:tab pos="589280" algn="l"/>
                <a:tab pos="589915" algn="l"/>
              </a:tabLst>
            </a:pP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It </a:t>
            </a:r>
            <a:r>
              <a:rPr sz="14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is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notably </a:t>
            </a:r>
            <a:r>
              <a:rPr sz="14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expected to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support the </a:t>
            </a:r>
            <a:r>
              <a:rPr sz="14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Framework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Cooperation Agreement </a:t>
            </a:r>
            <a:r>
              <a:rPr sz="140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  </a:t>
            </a:r>
            <a:r>
              <a:rPr sz="1400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place </a:t>
            </a:r>
            <a:r>
              <a:rPr sz="1400" b="1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between </a:t>
            </a:r>
            <a:r>
              <a:rPr sz="14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sz="1400" b="1" spc="-7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ESOs </a:t>
            </a:r>
            <a:r>
              <a:rPr sz="1400" b="1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400" b="1" spc="-113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400" b="1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SAC.</a:t>
            </a:r>
            <a:endParaRPr sz="14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02772" y="5061115"/>
            <a:ext cx="0" cy="829265"/>
          </a:xfrm>
          <a:custGeom>
            <a:avLst/>
            <a:gdLst/>
            <a:ahLst/>
            <a:cxnLst/>
            <a:rect l="l" t="t" r="r" b="b"/>
            <a:pathLst>
              <a:path h="829310">
                <a:moveTo>
                  <a:pt x="0" y="0"/>
                </a:moveTo>
                <a:lnTo>
                  <a:pt x="0" y="829310"/>
                </a:lnTo>
              </a:path>
            </a:pathLst>
          </a:custGeom>
          <a:ln w="57150">
            <a:solidFill>
              <a:srgbClr val="51708D"/>
            </a:solidFill>
          </a:ln>
        </p:spPr>
        <p:txBody>
          <a:bodyPr wrap="square" lIns="0" tIns="0" rIns="0" bIns="0" rtlCol="0"/>
          <a:lstStyle/>
          <a:p>
            <a:endParaRPr sz="18555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98047" y="302210"/>
            <a:ext cx="5606749" cy="748030"/>
          </a:xfrm>
          <a:prstGeom prst="rect">
            <a:avLst/>
          </a:prstGeom>
        </p:spPr>
        <p:txBody>
          <a:bodyPr vert="horz" wrap="square" lIns="0" tIns="53972" rIns="0" bIns="0" rtlCol="0" anchor="ctr">
            <a:spAutoFit/>
          </a:bodyPr>
          <a:lstStyle/>
          <a:p>
            <a:pPr marL="19050">
              <a:spcBef>
                <a:spcPts val="635"/>
              </a:spcBef>
            </a:pPr>
            <a:r>
              <a:rPr spc="-30" dirty="0">
                <a:solidFill>
                  <a:srgbClr val="084A56"/>
                </a:solidFill>
                <a:latin typeface="Calibri" panose="020F0502020204030204"/>
                <a:cs typeface="Calibri" panose="020F0502020204030204"/>
              </a:rPr>
              <a:t>SESEC</a:t>
            </a:r>
            <a:r>
              <a:rPr spc="7" dirty="0">
                <a:solidFill>
                  <a:srgbClr val="084A56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pc="-7" dirty="0">
                <a:solidFill>
                  <a:srgbClr val="084A56"/>
                </a:solidFill>
                <a:latin typeface="Calibri" panose="020F0502020204030204"/>
                <a:cs typeface="Calibri" panose="020F0502020204030204"/>
              </a:rPr>
              <a:t>INTRODUCTION</a:t>
            </a:r>
            <a:endParaRPr>
              <a:latin typeface="Calibri" panose="020F0502020204030204"/>
              <a:cs typeface="Calibri" panose="020F0502020204030204"/>
            </a:endParaRPr>
          </a:p>
          <a:p>
            <a:pPr marL="66675">
              <a:spcBef>
                <a:spcPts val="240"/>
              </a:spcBef>
            </a:pPr>
            <a:r>
              <a:rPr sz="1600" spc="-7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A </a:t>
            </a:r>
            <a:r>
              <a:rPr sz="1600" spc="-15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Project co-funded </a:t>
            </a:r>
            <a:r>
              <a:rPr sz="1600" spc="-7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by EC, </a:t>
            </a:r>
            <a:r>
              <a:rPr sz="1600" spc="-22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EFTA, </a:t>
            </a:r>
            <a:r>
              <a:rPr sz="1600" spc="-7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CEN CENELEC &amp;</a:t>
            </a:r>
            <a:r>
              <a:rPr sz="1600" spc="165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7" dirty="0">
                <a:solidFill>
                  <a:srgbClr val="084A56"/>
                </a:solidFill>
                <a:latin typeface="微软雅黑" panose="020B0503020204020204" charset="-122"/>
                <a:cs typeface="微软雅黑" panose="020B0503020204020204" charset="-122"/>
              </a:rPr>
              <a:t>ETSI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824" y="1230291"/>
            <a:ext cx="5729035" cy="2886145"/>
          </a:xfrm>
          <a:prstGeom prst="rect">
            <a:avLst/>
          </a:prstGeom>
        </p:spPr>
      </p:pic>
      <p:sp>
        <p:nvSpPr>
          <p:cNvPr id="2" name="object 3"/>
          <p:cNvSpPr txBox="1"/>
          <p:nvPr/>
        </p:nvSpPr>
        <p:spPr>
          <a:xfrm>
            <a:off x="798047" y="1607309"/>
            <a:ext cx="3984252" cy="3856990"/>
          </a:xfrm>
          <a:prstGeom prst="rect">
            <a:avLst/>
          </a:prstGeom>
        </p:spPr>
        <p:txBody>
          <a:bodyPr vert="horz" wrap="square" lIns="0" tIns="7056" rIns="0" bIns="0" rtlCol="0">
            <a:spAutoFit/>
          </a:bodyPr>
          <a:lstStyle/>
          <a:p>
            <a:pPr marL="312420" marR="410210" indent="-302895">
              <a:spcBef>
                <a:spcPts val="85"/>
              </a:spcBef>
              <a:buFont typeface="Wingdings" panose="05000000000000000000"/>
              <a:buChar char=""/>
              <a:tabLst>
                <a:tab pos="311785" algn="l"/>
                <a:tab pos="312420" algn="l"/>
              </a:tabLst>
            </a:pPr>
            <a:r>
              <a:rPr sz="1905" b="1" spc="-4" dirty="0">
                <a:latin typeface="+mj-lt"/>
                <a:cs typeface="Calibri" panose="020F0502020204030204"/>
              </a:rPr>
              <a:t>Promote </a:t>
            </a:r>
            <a:r>
              <a:rPr sz="1905" spc="-8" dirty="0">
                <a:latin typeface="+mj-lt"/>
                <a:cs typeface="Calibri" panose="020F0502020204030204"/>
              </a:rPr>
              <a:t>European </a:t>
            </a:r>
            <a:r>
              <a:rPr sz="1905" spc="-4" dirty="0">
                <a:latin typeface="+mj-lt"/>
                <a:cs typeface="Calibri" panose="020F0502020204030204"/>
              </a:rPr>
              <a:t>and International  </a:t>
            </a:r>
            <a:r>
              <a:rPr sz="1905" spc="-8" dirty="0">
                <a:latin typeface="+mj-lt"/>
                <a:cs typeface="Calibri" panose="020F0502020204030204"/>
              </a:rPr>
              <a:t>standards </a:t>
            </a:r>
            <a:r>
              <a:rPr sz="1905" dirty="0">
                <a:latin typeface="+mj-lt"/>
                <a:cs typeface="Calibri" panose="020F0502020204030204"/>
              </a:rPr>
              <a:t>in</a:t>
            </a:r>
            <a:r>
              <a:rPr sz="1905" spc="8" dirty="0">
                <a:latin typeface="+mj-lt"/>
                <a:cs typeface="Calibri" panose="020F0502020204030204"/>
              </a:rPr>
              <a:t> </a:t>
            </a:r>
            <a:r>
              <a:rPr sz="1905" spc="-4" dirty="0">
                <a:latin typeface="+mj-lt"/>
                <a:cs typeface="Calibri" panose="020F0502020204030204"/>
              </a:rPr>
              <a:t>China</a:t>
            </a:r>
            <a:endParaRPr sz="1905" dirty="0">
              <a:latin typeface="+mj-lt"/>
              <a:cs typeface="Calibri" panose="020F0502020204030204"/>
            </a:endParaRPr>
          </a:p>
          <a:p>
            <a:pPr marL="312420" marR="3810" indent="-302895">
              <a:spcBef>
                <a:spcPts val="635"/>
              </a:spcBef>
              <a:buFont typeface="Wingdings" panose="05000000000000000000"/>
              <a:buChar char=""/>
              <a:tabLst>
                <a:tab pos="343535" algn="l"/>
                <a:tab pos="344170" algn="l"/>
              </a:tabLst>
            </a:pPr>
            <a:r>
              <a:rPr sz="1905" dirty="0">
                <a:latin typeface="+mj-lt"/>
              </a:rPr>
              <a:t>	</a:t>
            </a:r>
            <a:r>
              <a:rPr sz="1905" b="1" spc="-4" dirty="0">
                <a:latin typeface="+mj-lt"/>
                <a:cs typeface="Calibri" panose="020F0502020204030204"/>
              </a:rPr>
              <a:t>Improve </a:t>
            </a:r>
            <a:r>
              <a:rPr sz="1905" spc="-8" dirty="0">
                <a:latin typeface="+mj-lt"/>
                <a:cs typeface="Calibri" panose="020F0502020204030204"/>
              </a:rPr>
              <a:t>contacts </a:t>
            </a:r>
            <a:r>
              <a:rPr sz="1905" spc="-4" dirty="0">
                <a:latin typeface="+mj-lt"/>
                <a:cs typeface="Calibri" panose="020F0502020204030204"/>
              </a:rPr>
              <a:t>between </a:t>
            </a:r>
            <a:r>
              <a:rPr sz="1905" spc="-8" dirty="0">
                <a:latin typeface="+mj-lt"/>
                <a:cs typeface="Calibri" panose="020F0502020204030204"/>
              </a:rPr>
              <a:t>Project Partners  </a:t>
            </a:r>
            <a:r>
              <a:rPr sz="1905" spc="-4" dirty="0">
                <a:latin typeface="+mj-lt"/>
                <a:cs typeface="Calibri" panose="020F0502020204030204"/>
              </a:rPr>
              <a:t>and </a:t>
            </a:r>
            <a:r>
              <a:rPr sz="1905" spc="-8" dirty="0">
                <a:latin typeface="+mj-lt"/>
                <a:cs typeface="Calibri" panose="020F0502020204030204"/>
              </a:rPr>
              <a:t>different </a:t>
            </a:r>
            <a:r>
              <a:rPr sz="1905" spc="-4" dirty="0">
                <a:latin typeface="+mj-lt"/>
                <a:cs typeface="Calibri" panose="020F0502020204030204"/>
              </a:rPr>
              <a:t>levels </a:t>
            </a:r>
            <a:r>
              <a:rPr sz="1905" dirty="0">
                <a:latin typeface="+mj-lt"/>
                <a:cs typeface="Calibri" panose="020F0502020204030204"/>
              </a:rPr>
              <a:t>of </a:t>
            </a:r>
            <a:r>
              <a:rPr sz="1905" spc="-4" dirty="0">
                <a:latin typeface="+mj-lt"/>
                <a:cs typeface="Calibri" panose="020F0502020204030204"/>
              </a:rPr>
              <a:t>the Chinese  administration, industry and  </a:t>
            </a:r>
            <a:r>
              <a:rPr sz="1905" spc="-8" dirty="0">
                <a:latin typeface="+mj-lt"/>
                <a:cs typeface="Calibri" panose="020F0502020204030204"/>
              </a:rPr>
              <a:t>standardization</a:t>
            </a:r>
            <a:r>
              <a:rPr sz="1905" spc="8" dirty="0">
                <a:latin typeface="+mj-lt"/>
                <a:cs typeface="Calibri" panose="020F0502020204030204"/>
              </a:rPr>
              <a:t> </a:t>
            </a:r>
            <a:r>
              <a:rPr sz="1905" spc="-4" dirty="0">
                <a:latin typeface="+mj-lt"/>
                <a:cs typeface="Calibri" panose="020F0502020204030204"/>
              </a:rPr>
              <a:t>bodies</a:t>
            </a:r>
            <a:endParaRPr sz="1905" dirty="0">
              <a:latin typeface="+mj-lt"/>
              <a:cs typeface="Calibri" panose="020F0502020204030204"/>
            </a:endParaRPr>
          </a:p>
          <a:p>
            <a:pPr marL="312420" marR="45720" indent="-302895">
              <a:spcBef>
                <a:spcPts val="640"/>
              </a:spcBef>
              <a:buFont typeface="Wingdings" panose="05000000000000000000"/>
              <a:buChar char=""/>
              <a:tabLst>
                <a:tab pos="311785" algn="l"/>
                <a:tab pos="312420" algn="l"/>
              </a:tabLst>
            </a:pPr>
            <a:r>
              <a:rPr sz="1905" b="1" dirty="0">
                <a:latin typeface="+mj-lt"/>
                <a:cs typeface="Calibri" panose="020F0502020204030204"/>
              </a:rPr>
              <a:t>Enhance </a:t>
            </a:r>
            <a:r>
              <a:rPr sz="1905" dirty="0">
                <a:latin typeface="+mj-lt"/>
                <a:cs typeface="Calibri" panose="020F0502020204030204"/>
              </a:rPr>
              <a:t>visibility </a:t>
            </a:r>
            <a:r>
              <a:rPr sz="1905" spc="-4" dirty="0">
                <a:latin typeface="+mj-lt"/>
                <a:cs typeface="Calibri" panose="020F0502020204030204"/>
              </a:rPr>
              <a:t>and </a:t>
            </a:r>
            <a:r>
              <a:rPr sz="1905" spc="-8" dirty="0">
                <a:latin typeface="+mj-lt"/>
                <a:cs typeface="Calibri" panose="020F0502020204030204"/>
              </a:rPr>
              <a:t>understanding </a:t>
            </a:r>
            <a:r>
              <a:rPr sz="1905" spc="-4" dirty="0">
                <a:latin typeface="+mj-lt"/>
                <a:cs typeface="Calibri" panose="020F0502020204030204"/>
              </a:rPr>
              <a:t>of the  </a:t>
            </a:r>
            <a:r>
              <a:rPr sz="1905" spc="-8" dirty="0">
                <a:latin typeface="+mj-lt"/>
                <a:cs typeface="Calibri" panose="020F0502020204030204"/>
              </a:rPr>
              <a:t>European Standardization System </a:t>
            </a:r>
            <a:r>
              <a:rPr sz="1905" spc="-4" dirty="0">
                <a:latin typeface="+mj-lt"/>
                <a:cs typeface="Calibri" panose="020F0502020204030204"/>
              </a:rPr>
              <a:t>(ESS) </a:t>
            </a:r>
            <a:r>
              <a:rPr sz="1905" dirty="0">
                <a:latin typeface="+mj-lt"/>
                <a:cs typeface="Calibri" panose="020F0502020204030204"/>
              </a:rPr>
              <a:t>in  </a:t>
            </a:r>
            <a:r>
              <a:rPr sz="1905" spc="-4" dirty="0">
                <a:latin typeface="+mj-lt"/>
                <a:cs typeface="Calibri" panose="020F0502020204030204"/>
              </a:rPr>
              <a:t>China.</a:t>
            </a:r>
            <a:endParaRPr sz="1905" dirty="0">
              <a:latin typeface="+mj-lt"/>
              <a:cs typeface="Calibri" panose="020F0502020204030204"/>
            </a:endParaRPr>
          </a:p>
          <a:p>
            <a:pPr marL="312420" marR="331470" indent="-302895">
              <a:spcBef>
                <a:spcPts val="630"/>
              </a:spcBef>
              <a:buFont typeface="Wingdings" panose="05000000000000000000"/>
              <a:buChar char=""/>
              <a:tabLst>
                <a:tab pos="311785" algn="l"/>
                <a:tab pos="312420" algn="l"/>
              </a:tabLst>
            </a:pPr>
            <a:r>
              <a:rPr sz="1905" b="1" dirty="0">
                <a:latin typeface="+mj-lt"/>
                <a:cs typeface="Calibri" panose="020F0502020204030204"/>
              </a:rPr>
              <a:t>Gather </a:t>
            </a:r>
            <a:r>
              <a:rPr sz="1905" spc="-4" dirty="0">
                <a:latin typeface="+mj-lt"/>
                <a:cs typeface="Calibri" panose="020F0502020204030204"/>
              </a:rPr>
              <a:t>regulatory and </a:t>
            </a:r>
            <a:r>
              <a:rPr sz="1905" spc="-8" dirty="0">
                <a:latin typeface="+mj-lt"/>
                <a:cs typeface="Calibri" panose="020F0502020204030204"/>
              </a:rPr>
              <a:t>standardization  </a:t>
            </a:r>
            <a:r>
              <a:rPr sz="1905" spc="-4" dirty="0">
                <a:latin typeface="+mj-lt"/>
                <a:cs typeface="Calibri" panose="020F0502020204030204"/>
              </a:rPr>
              <a:t>intelligence</a:t>
            </a:r>
            <a:endParaRPr sz="1905" dirty="0">
              <a:latin typeface="+mj-lt"/>
              <a:cs typeface="Calibri" panose="020F0502020204030204"/>
            </a:endParaRPr>
          </a:p>
          <a:p>
            <a:pPr marL="312420" indent="-302895">
              <a:spcBef>
                <a:spcPts val="640"/>
              </a:spcBef>
              <a:buFont typeface="Wingdings" panose="05000000000000000000"/>
              <a:buChar char=""/>
              <a:tabLst>
                <a:tab pos="311785" algn="l"/>
                <a:tab pos="312420" algn="l"/>
              </a:tabLst>
            </a:pPr>
            <a:r>
              <a:rPr sz="1905" b="1" spc="-4" dirty="0">
                <a:latin typeface="+mj-lt"/>
                <a:cs typeface="Calibri" panose="020F0502020204030204"/>
              </a:rPr>
              <a:t>Undertake </a:t>
            </a:r>
            <a:r>
              <a:rPr sz="1905" spc="-8" dirty="0">
                <a:latin typeface="+mj-lt"/>
                <a:cs typeface="Calibri" panose="020F0502020204030204"/>
              </a:rPr>
              <a:t>technical</a:t>
            </a:r>
            <a:r>
              <a:rPr sz="1905" spc="-32" dirty="0">
                <a:latin typeface="+mj-lt"/>
                <a:cs typeface="Calibri" panose="020F0502020204030204"/>
              </a:rPr>
              <a:t> </a:t>
            </a:r>
            <a:r>
              <a:rPr sz="1905" spc="-4" dirty="0">
                <a:latin typeface="+mj-lt"/>
                <a:cs typeface="Calibri" panose="020F0502020204030204"/>
              </a:rPr>
              <a:t>lobbying</a:t>
            </a:r>
            <a:endParaRPr sz="1905" dirty="0">
              <a:latin typeface="+mj-lt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177" y="232913"/>
            <a:ext cx="10850563" cy="709523"/>
          </a:xfrm>
        </p:spPr>
        <p:txBody>
          <a:bodyPr>
            <a:normAutofit fontScale="90000"/>
          </a:bodyPr>
          <a:lstStyle/>
          <a:p>
            <a:r>
              <a:rPr lang="en-GB" dirty="0"/>
              <a:t> Project’s Priorities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951714" y="1272920"/>
            <a:ext cx="444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Priorities of SESEC</a:t>
            </a:r>
          </a:p>
        </p:txBody>
      </p:sp>
      <p:sp>
        <p:nvSpPr>
          <p:cNvPr id="19" name="左大括号 18"/>
          <p:cNvSpPr/>
          <p:nvPr/>
        </p:nvSpPr>
        <p:spPr>
          <a:xfrm rot="5400000">
            <a:off x="6002655" y="-2932430"/>
            <a:ext cx="340360" cy="10125075"/>
          </a:xfrm>
          <a:prstGeom prst="leftBrace">
            <a:avLst>
              <a:gd name="adj1" fmla="val 8333"/>
              <a:gd name="adj2" fmla="val 50087"/>
            </a:avLst>
          </a:prstGeom>
          <a:ln>
            <a:solidFill>
              <a:srgbClr val="0668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剪去单角的矩形 19"/>
          <p:cNvSpPr/>
          <p:nvPr/>
        </p:nvSpPr>
        <p:spPr>
          <a:xfrm>
            <a:off x="370205" y="2414905"/>
            <a:ext cx="3318510" cy="3825558"/>
          </a:xfrm>
          <a:prstGeom prst="snip1Rect">
            <a:avLst/>
          </a:prstGeom>
          <a:solidFill>
            <a:srgbClr val="80C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altLang="zh-CN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</a:p>
          <a:p>
            <a:pPr lvl="0" algn="ctr"/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Standards 2035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Belt and Road Initiative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Standardization Reform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Changes in Chinese Government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altLang="zh-CN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Access (</a:t>
            </a:r>
            <a:r>
              <a:rPr lang="en-US" altLang="zh-CN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altLang="zh-CN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CCC)</a:t>
            </a:r>
            <a:endParaRPr lang="zh-CN" altLang="en-US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剪去单角的矩形 21"/>
          <p:cNvSpPr/>
          <p:nvPr/>
        </p:nvSpPr>
        <p:spPr>
          <a:xfrm>
            <a:off x="8278761" y="2416174"/>
            <a:ext cx="3567164" cy="3896135"/>
          </a:xfrm>
          <a:prstGeom prst="snip1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l"/>
            <a:r>
              <a:rPr lang="en-US" altLang="zh-CN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Transition:</a:t>
            </a:r>
            <a:endParaRPr lang="zh-CN" alt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Efficiency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RoHS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Product Assessment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Decarbonization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Energy 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e.g.Hydrogen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Recycling</a:t>
            </a:r>
          </a:p>
        </p:txBody>
      </p:sp>
      <p:sp>
        <p:nvSpPr>
          <p:cNvPr id="23" name="剪去单角的矩形 22"/>
          <p:cNvSpPr/>
          <p:nvPr/>
        </p:nvSpPr>
        <p:spPr>
          <a:xfrm>
            <a:off x="4252165" y="2452097"/>
            <a:ext cx="3318510" cy="3824288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l"/>
            <a:r>
              <a:rPr lang="en-US" altLang="zh-CN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Transition</a:t>
            </a:r>
            <a:endParaRPr lang="zh-CN" alt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in General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Intelligence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IoT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5G/6G</a:t>
            </a:r>
          </a:p>
        </p:txBody>
      </p:sp>
      <p:sp>
        <p:nvSpPr>
          <p:cNvPr id="3" name="Oval 2"/>
          <p:cNvSpPr/>
          <p:nvPr/>
        </p:nvSpPr>
        <p:spPr>
          <a:xfrm>
            <a:off x="8682068" y="3831030"/>
            <a:ext cx="2760550" cy="53321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页脚占位符 2">
            <a:extLst>
              <a:ext uri="{FF2B5EF4-FFF2-40B4-BE49-F238E27FC236}">
                <a16:creationId xmlns:a16="http://schemas.microsoft.com/office/drawing/2014/main" id="{DED0E7BC-7366-F721-925D-668C9BCF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6075" y="6245631"/>
            <a:ext cx="4114800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www.sesec.eu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1"/>
          <p:cNvSpPr txBox="1"/>
          <p:nvPr/>
        </p:nvSpPr>
        <p:spPr>
          <a:xfrm>
            <a:off x="-80506" y="285187"/>
            <a:ext cx="6029361" cy="1317668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002060"/>
                </a:solidFill>
              </a:rPr>
              <a:t>SESEC’s English Website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spc="-5" dirty="0">
                <a:solidFill>
                  <a:srgbClr val="002060"/>
                </a:solidFill>
                <a:ea typeface="宋体" panose="02010600030101010101" pitchFamily="2" charset="-122"/>
              </a:rPr>
              <a:t>For European stakeholders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www.sesec.eu</a:t>
            </a:r>
            <a:endParaRPr lang="en-US" altLang="zh-CN" sz="2800" spc="-5" dirty="0">
              <a:solidFill>
                <a:srgbClr val="002060"/>
              </a:solidFill>
              <a:ea typeface="宋体" panose="0201060003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4241" r="4680"/>
          <a:stretch>
            <a:fillRect/>
          </a:stretch>
        </p:blipFill>
        <p:spPr>
          <a:xfrm>
            <a:off x="278895" y="1977327"/>
            <a:ext cx="5417713" cy="3435475"/>
          </a:xfrm>
          <a:prstGeom prst="rect">
            <a:avLst/>
          </a:prstGeom>
        </p:spPr>
      </p:pic>
      <p:sp>
        <p:nvSpPr>
          <p:cNvPr id="2" name="页脚占位符 2">
            <a:extLst>
              <a:ext uri="{FF2B5EF4-FFF2-40B4-BE49-F238E27FC236}">
                <a16:creationId xmlns:a16="http://schemas.microsoft.com/office/drawing/2014/main" id="{42300205-9856-59EC-E3D0-826681B97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667" y="5787274"/>
            <a:ext cx="4114800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www.sesec.eu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338D35-D00A-F6A8-25A7-974AE40697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880" t="22187" r="35173"/>
          <a:stretch>
            <a:fillRect/>
          </a:stretch>
        </p:blipFill>
        <p:spPr>
          <a:xfrm>
            <a:off x="6673163" y="155149"/>
            <a:ext cx="4835665" cy="65477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892300"/>
            <a:ext cx="12192000" cy="28384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18" rIns="91404" bIns="45718"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7FC57E-E569-5418-CD93-00E6990C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2147888" y="4973638"/>
            <a:ext cx="7696200" cy="455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18" rIns="91404" bIns="4571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ea typeface="黑体" pitchFamily="49" charset="-122"/>
                <a:cs typeface="Arial" panose="020B0604020202020204" pitchFamily="34" charset="0"/>
              </a:rPr>
              <a:t>21</a:t>
            </a:r>
            <a:r>
              <a:rPr lang="en-US" altLang="zh-CN" baseline="30000" dirty="0">
                <a:solidFill>
                  <a:srgbClr val="000000"/>
                </a:solidFill>
                <a:ea typeface="黑体" pitchFamily="49" charset="-122"/>
                <a:cs typeface="Arial" panose="020B0604020202020204" pitchFamily="34" charset="0"/>
              </a:rPr>
              <a:t>st</a:t>
            </a:r>
            <a:r>
              <a:rPr lang="en-US" altLang="zh-CN" dirty="0">
                <a:solidFill>
                  <a:srgbClr val="000000"/>
                </a:solidFill>
                <a:ea typeface="黑体" pitchFamily="49" charset="-122"/>
                <a:cs typeface="Arial" panose="020B0604020202020204" pitchFamily="34" charset="0"/>
              </a:rPr>
              <a:t> Oct 2025</a:t>
            </a:r>
            <a:endParaRPr lang="zh-CN" altLang="en-US" dirty="0">
              <a:solidFill>
                <a:srgbClr val="000000"/>
              </a:solidFill>
              <a:ea typeface="黑体" pitchFamily="49" charset="-122"/>
              <a:cs typeface="Arial" panose="020B0604020202020204" pitchFamily="34" charset="0"/>
            </a:endParaRPr>
          </a:p>
        </p:txBody>
      </p:sp>
      <p:sp>
        <p:nvSpPr>
          <p:cNvPr id="44037" name="标题 1"/>
          <p:cNvSpPr>
            <a:spLocks noGrp="1"/>
          </p:cNvSpPr>
          <p:nvPr>
            <p:ph type="ctrTitle"/>
          </p:nvPr>
        </p:nvSpPr>
        <p:spPr>
          <a:xfrm>
            <a:off x="1001496" y="1736726"/>
            <a:ext cx="11190504" cy="2994025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 China Energy Labelling 2025: </a:t>
            </a:r>
            <a:b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</a:b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Regulations and Standards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EDDC80F2-FB30-0AC9-3B46-A3624743FFAD}"/>
              </a:ext>
            </a:extLst>
          </p:cNvPr>
          <p:cNvSpPr/>
          <p:nvPr/>
        </p:nvSpPr>
        <p:spPr>
          <a:xfrm>
            <a:off x="4689695" y="5837227"/>
            <a:ext cx="2999847" cy="492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C34E4CF7-C63B-9604-8259-F61E438539BD}"/>
              </a:ext>
            </a:extLst>
          </p:cNvPr>
          <p:cNvSpPr/>
          <p:nvPr/>
        </p:nvSpPr>
        <p:spPr>
          <a:xfrm>
            <a:off x="-1" y="0"/>
            <a:ext cx="1230923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856A579-D97C-C069-C3FE-AFFCC5772FC7}"/>
              </a:ext>
            </a:extLst>
          </p:cNvPr>
          <p:cNvSpPr/>
          <p:nvPr/>
        </p:nvSpPr>
        <p:spPr>
          <a:xfrm>
            <a:off x="-1508" y="0"/>
            <a:ext cx="12193508" cy="6858000"/>
          </a:xfrm>
          <a:prstGeom prst="rect">
            <a:avLst/>
          </a:prstGeom>
          <a:noFill/>
          <a:ln>
            <a:gradFill>
              <a:gsLst>
                <a:gs pos="16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BD21DC6-DDB0-9D97-C78D-C3E952D75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585"/>
            <a:ext cx="5080000" cy="293332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D1A5909-217F-1E1C-8C18-09209A7A0504}"/>
              </a:ext>
            </a:extLst>
          </p:cNvPr>
          <p:cNvSpPr/>
          <p:nvPr/>
        </p:nvSpPr>
        <p:spPr>
          <a:xfrm>
            <a:off x="-1508" y="1792585"/>
            <a:ext cx="2603375" cy="2933323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latin typeface="+mj-lt"/>
              </a:rPr>
              <a:t>Contents</a:t>
            </a:r>
            <a:endParaRPr lang="zh-CN" altLang="en-US" sz="4000" b="1" dirty="0">
              <a:latin typeface="+mj-lt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4CD3ED9-E20B-B0DA-EB6D-2386FE6E0E7A}"/>
              </a:ext>
            </a:extLst>
          </p:cNvPr>
          <p:cNvSpPr/>
          <p:nvPr/>
        </p:nvSpPr>
        <p:spPr>
          <a:xfrm>
            <a:off x="1106536" y="1792586"/>
            <a:ext cx="7469109" cy="2933324"/>
          </a:xfrm>
          <a:custGeom>
            <a:avLst/>
            <a:gdLst>
              <a:gd name="connsiteX0" fmla="*/ 0 w 7469109"/>
              <a:gd name="connsiteY0" fmla="*/ 0 h 2933323"/>
              <a:gd name="connsiteX1" fmla="*/ 7469109 w 7469109"/>
              <a:gd name="connsiteY1" fmla="*/ 0 h 2933323"/>
              <a:gd name="connsiteX2" fmla="*/ 7469109 w 7469109"/>
              <a:gd name="connsiteY2" fmla="*/ 2933323 h 2933323"/>
              <a:gd name="connsiteX3" fmla="*/ 131050 w 7469109"/>
              <a:gd name="connsiteY3" fmla="*/ 2933323 h 2933323"/>
              <a:gd name="connsiteX4" fmla="*/ 150832 w 7469109"/>
              <a:gd name="connsiteY4" fmla="*/ 2930411 h 2933323"/>
              <a:gd name="connsiteX5" fmla="*/ 1376126 w 7469109"/>
              <a:gd name="connsiteY5" fmla="*/ 1480242 h 2933323"/>
              <a:gd name="connsiteX6" fmla="*/ 150832 w 7469109"/>
              <a:gd name="connsiteY6" fmla="*/ 30073 h 2933323"/>
              <a:gd name="connsiteX7" fmla="*/ 0 w 7469109"/>
              <a:gd name="connsiteY7" fmla="*/ 7869 h 2933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69109" h="2933323">
                <a:moveTo>
                  <a:pt x="0" y="0"/>
                </a:moveTo>
                <a:lnTo>
                  <a:pt x="7469109" y="0"/>
                </a:lnTo>
                <a:lnTo>
                  <a:pt x="7469109" y="2933323"/>
                </a:lnTo>
                <a:lnTo>
                  <a:pt x="131050" y="2933323"/>
                </a:lnTo>
                <a:lnTo>
                  <a:pt x="150832" y="2930411"/>
                </a:lnTo>
                <a:cubicBezTo>
                  <a:pt x="850106" y="2792384"/>
                  <a:pt x="1376126" y="2195568"/>
                  <a:pt x="1376126" y="1480242"/>
                </a:cubicBezTo>
                <a:cubicBezTo>
                  <a:pt x="1376126" y="764917"/>
                  <a:pt x="850106" y="168100"/>
                  <a:pt x="150832" y="30073"/>
                </a:cubicBezTo>
                <a:lnTo>
                  <a:pt x="0" y="78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流程图: 接点 9">
            <a:extLst>
              <a:ext uri="{FF2B5EF4-FFF2-40B4-BE49-F238E27FC236}">
                <a16:creationId xmlns:a16="http://schemas.microsoft.com/office/drawing/2014/main" id="{9B6153DA-D0EA-F9A5-3A6D-86D55599682D}"/>
              </a:ext>
            </a:extLst>
          </p:cNvPr>
          <p:cNvSpPr/>
          <p:nvPr/>
        </p:nvSpPr>
        <p:spPr>
          <a:xfrm>
            <a:off x="-3959933" y="-182419"/>
            <a:ext cx="7232073" cy="7398327"/>
          </a:xfrm>
          <a:prstGeom prst="flowChartConnector">
            <a:avLst/>
          </a:prstGeom>
          <a:noFill/>
          <a:ln w="38100">
            <a:gradFill flip="none" rotWithShape="1">
              <a:gsLst>
                <a:gs pos="35000">
                  <a:schemeClr val="accent6">
                    <a:lumMod val="40000"/>
                    <a:lumOff val="60000"/>
                  </a:schemeClr>
                </a:gs>
                <a:gs pos="46000">
                  <a:schemeClr val="accent6">
                    <a:lumMod val="95000"/>
                    <a:lumOff val="5000"/>
                  </a:schemeClr>
                </a:gs>
                <a:gs pos="100000">
                  <a:schemeClr val="accent6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97D5B92-9AE1-F7B1-7868-FFB77AB99CC9}"/>
              </a:ext>
            </a:extLst>
          </p:cNvPr>
          <p:cNvSpPr txBox="1"/>
          <p:nvPr/>
        </p:nvSpPr>
        <p:spPr>
          <a:xfrm>
            <a:off x="4193787" y="1002770"/>
            <a:ext cx="7232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1. Overview: China’s Energy Label (CEL) System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2FDDC3-D999-E7BA-F96E-85D410272624}"/>
              </a:ext>
            </a:extLst>
          </p:cNvPr>
          <p:cNvSpPr txBox="1"/>
          <p:nvPr/>
        </p:nvSpPr>
        <p:spPr>
          <a:xfrm>
            <a:off x="4523717" y="1958476"/>
            <a:ext cx="474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2. The 2025 Regulatory Landscape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AB1E91D-01E7-964E-E684-2E00696166B6}"/>
              </a:ext>
            </a:extLst>
          </p:cNvPr>
          <p:cNvSpPr txBox="1"/>
          <p:nvPr/>
        </p:nvSpPr>
        <p:spPr>
          <a:xfrm>
            <a:off x="4826162" y="2982756"/>
            <a:ext cx="541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3. What’s New in 2025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858A64D-5491-AEBE-3B05-A367C82DB899}"/>
              </a:ext>
            </a:extLst>
          </p:cNvPr>
          <p:cNvSpPr txBox="1"/>
          <p:nvPr/>
        </p:nvSpPr>
        <p:spPr>
          <a:xfrm>
            <a:off x="4801242" y="3953913"/>
            <a:ext cx="541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4. The Compliance Roadmap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2" name="箭头: 虚尾 21">
            <a:extLst>
              <a:ext uri="{FF2B5EF4-FFF2-40B4-BE49-F238E27FC236}">
                <a16:creationId xmlns:a16="http://schemas.microsoft.com/office/drawing/2014/main" id="{88F7E5D8-DA48-D6D5-794B-7F6C25601A36}"/>
              </a:ext>
            </a:extLst>
          </p:cNvPr>
          <p:cNvSpPr/>
          <p:nvPr/>
        </p:nvSpPr>
        <p:spPr>
          <a:xfrm>
            <a:off x="9150420" y="2041498"/>
            <a:ext cx="425302" cy="314574"/>
          </a:xfrm>
          <a:prstGeom prst="striped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6BF7A8B-00D9-064A-D141-998CAEC8ABBA}"/>
              </a:ext>
            </a:extLst>
          </p:cNvPr>
          <p:cNvSpPr txBox="1"/>
          <p:nvPr/>
        </p:nvSpPr>
        <p:spPr>
          <a:xfrm>
            <a:off x="9575722" y="1855042"/>
            <a:ext cx="252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Product Catalogue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2766A8F-0F57-5CDE-3B80-C3C72222DAF9}"/>
              </a:ext>
            </a:extLst>
          </p:cNvPr>
          <p:cNvSpPr txBox="1"/>
          <p:nvPr/>
        </p:nvSpPr>
        <p:spPr>
          <a:xfrm>
            <a:off x="9575722" y="2062605"/>
            <a:ext cx="252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Implementation Rules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017C746-8E48-B308-8AD7-9F3C555E0DC0}"/>
              </a:ext>
            </a:extLst>
          </p:cNvPr>
          <p:cNvSpPr txBox="1"/>
          <p:nvPr/>
        </p:nvSpPr>
        <p:spPr>
          <a:xfrm>
            <a:off x="9575722" y="2299824"/>
            <a:ext cx="252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Applicable Standards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142B036-F0DD-7F7B-C298-68F5B8292A3E}"/>
              </a:ext>
            </a:extLst>
          </p:cNvPr>
          <p:cNvSpPr txBox="1"/>
          <p:nvPr/>
        </p:nvSpPr>
        <p:spPr>
          <a:xfrm>
            <a:off x="4340696" y="4965857"/>
            <a:ext cx="541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5. Conclusions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流程图: 接点 11">
            <a:extLst>
              <a:ext uri="{FF2B5EF4-FFF2-40B4-BE49-F238E27FC236}">
                <a16:creationId xmlns:a16="http://schemas.microsoft.com/office/drawing/2014/main" id="{F4A6449D-70D8-3621-25A7-3DE9FB7B95DA}"/>
              </a:ext>
            </a:extLst>
          </p:cNvPr>
          <p:cNvSpPr/>
          <p:nvPr/>
        </p:nvSpPr>
        <p:spPr>
          <a:xfrm>
            <a:off x="-2572327" y="-270164"/>
            <a:ext cx="7232073" cy="7398327"/>
          </a:xfrm>
          <a:prstGeom prst="flowChartConnector">
            <a:avLst/>
          </a:prstGeom>
          <a:noFill/>
          <a:ln w="38100">
            <a:gradFill flip="none" rotWithShape="1">
              <a:gsLst>
                <a:gs pos="35000">
                  <a:schemeClr val="accent6">
                    <a:lumMod val="40000"/>
                    <a:lumOff val="60000"/>
                  </a:schemeClr>
                </a:gs>
                <a:gs pos="46000">
                  <a:schemeClr val="accent6">
                    <a:lumMod val="95000"/>
                    <a:lumOff val="5000"/>
                  </a:schemeClr>
                </a:gs>
                <a:gs pos="100000">
                  <a:schemeClr val="accent6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8" name="图形 27" descr="王冠 纯色填充">
            <a:extLst>
              <a:ext uri="{FF2B5EF4-FFF2-40B4-BE49-F238E27FC236}">
                <a16:creationId xmlns:a16="http://schemas.microsoft.com/office/drawing/2014/main" id="{38922CE0-FA90-A236-4368-F0005FC6E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2145" y="915025"/>
            <a:ext cx="547595" cy="547595"/>
          </a:xfrm>
          <a:prstGeom prst="rect">
            <a:avLst/>
          </a:prstGeom>
        </p:spPr>
      </p:pic>
      <p:pic>
        <p:nvPicPr>
          <p:cNvPr id="33" name="图形 32" descr="王冠 纯色填充">
            <a:extLst>
              <a:ext uri="{FF2B5EF4-FFF2-40B4-BE49-F238E27FC236}">
                <a16:creationId xmlns:a16="http://schemas.microsoft.com/office/drawing/2014/main" id="{BC451CBE-2952-1758-75E6-46C8511DD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9625" y="1855859"/>
            <a:ext cx="547595" cy="547595"/>
          </a:xfrm>
          <a:prstGeom prst="rect">
            <a:avLst/>
          </a:prstGeom>
        </p:spPr>
      </p:pic>
      <p:pic>
        <p:nvPicPr>
          <p:cNvPr id="34" name="图形 33" descr="王冠 纯色填充">
            <a:extLst>
              <a:ext uri="{FF2B5EF4-FFF2-40B4-BE49-F238E27FC236}">
                <a16:creationId xmlns:a16="http://schemas.microsoft.com/office/drawing/2014/main" id="{EA906F0C-7910-ECEA-2AE8-355C04F51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8757" y="2865985"/>
            <a:ext cx="547595" cy="547595"/>
          </a:xfrm>
          <a:prstGeom prst="rect">
            <a:avLst/>
          </a:prstGeom>
        </p:spPr>
      </p:pic>
      <p:pic>
        <p:nvPicPr>
          <p:cNvPr id="35" name="图形 34" descr="王冠 纯色填充">
            <a:extLst>
              <a:ext uri="{FF2B5EF4-FFF2-40B4-BE49-F238E27FC236}">
                <a16:creationId xmlns:a16="http://schemas.microsoft.com/office/drawing/2014/main" id="{CEA6B56A-F4C1-D4CB-9A42-A00CA77D4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3480" y="3867891"/>
            <a:ext cx="547595" cy="547595"/>
          </a:xfrm>
          <a:prstGeom prst="rect">
            <a:avLst/>
          </a:prstGeom>
        </p:spPr>
      </p:pic>
      <p:pic>
        <p:nvPicPr>
          <p:cNvPr id="37" name="图形 36" descr="王冠 纯色填充">
            <a:extLst>
              <a:ext uri="{FF2B5EF4-FFF2-40B4-BE49-F238E27FC236}">
                <a16:creationId xmlns:a16="http://schemas.microsoft.com/office/drawing/2014/main" id="{6C1C84C7-940C-86EA-1C34-E425E3EE3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9236" y="4831252"/>
            <a:ext cx="547595" cy="547595"/>
          </a:xfrm>
          <a:prstGeom prst="rect">
            <a:avLst/>
          </a:prstGeom>
        </p:spPr>
      </p:pic>
      <p:sp>
        <p:nvSpPr>
          <p:cNvPr id="38" name="object 16">
            <a:extLst>
              <a:ext uri="{FF2B5EF4-FFF2-40B4-BE49-F238E27FC236}">
                <a16:creationId xmlns:a16="http://schemas.microsoft.com/office/drawing/2014/main" id="{F28E6A10-8214-38C7-CECD-A2BAC10482ED}"/>
              </a:ext>
            </a:extLst>
          </p:cNvPr>
          <p:cNvSpPr/>
          <p:nvPr/>
        </p:nvSpPr>
        <p:spPr>
          <a:xfrm>
            <a:off x="8291877" y="6031266"/>
            <a:ext cx="2999847" cy="4922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3467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DE139E8-FAE6-FE5B-019D-8A7F94CB0208}"/>
              </a:ext>
            </a:extLst>
          </p:cNvPr>
          <p:cNvSpPr/>
          <p:nvPr/>
        </p:nvSpPr>
        <p:spPr>
          <a:xfrm>
            <a:off x="-1" y="0"/>
            <a:ext cx="1230923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"/>
          <p:cNvSpPr txBox="1">
            <a:spLocks noChangeArrowheads="1"/>
          </p:cNvSpPr>
          <p:nvPr/>
        </p:nvSpPr>
        <p:spPr bwMode="auto">
          <a:xfrm>
            <a:off x="1493838" y="2547938"/>
            <a:ext cx="1641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1500" b="1" i="1" dirty="0">
                <a:solidFill>
                  <a:srgbClr val="197519"/>
                </a:solidFill>
              </a:rPr>
              <a:t>01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392019" y="2848427"/>
            <a:ext cx="599419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197519"/>
                </a:solidFill>
              </a:rPr>
              <a:t>Overview: China’s Energy Label (CEL) System</a:t>
            </a:r>
            <a:endParaRPr lang="zh-CN" altLang="en-US" sz="3600" b="1" dirty="0">
              <a:solidFill>
                <a:srgbClr val="197519"/>
              </a:solidFill>
            </a:endParaRPr>
          </a:p>
        </p:txBody>
      </p:sp>
      <p:sp>
        <p:nvSpPr>
          <p:cNvPr id="19" name="等腰三角形 18"/>
          <p:cNvSpPr>
            <a:spLocks noChangeArrowheads="1"/>
          </p:cNvSpPr>
          <p:nvPr/>
        </p:nvSpPr>
        <p:spPr bwMode="auto">
          <a:xfrm rot="9233090">
            <a:off x="9509125" y="2454275"/>
            <a:ext cx="266700" cy="230188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0" name="等腰三角形 19"/>
          <p:cNvSpPr>
            <a:spLocks noChangeArrowheads="1"/>
          </p:cNvSpPr>
          <p:nvPr/>
        </p:nvSpPr>
        <p:spPr bwMode="auto">
          <a:xfrm rot="-6030424">
            <a:off x="9156700" y="3128963"/>
            <a:ext cx="396875" cy="342900"/>
          </a:xfrm>
          <a:prstGeom prst="triangle">
            <a:avLst>
              <a:gd name="adj" fmla="val 50000"/>
            </a:avLst>
          </a:prstGeom>
          <a:solidFill>
            <a:srgbClr val="30903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1" name="等腰三角形 20"/>
          <p:cNvSpPr>
            <a:spLocks noChangeArrowheads="1"/>
          </p:cNvSpPr>
          <p:nvPr/>
        </p:nvSpPr>
        <p:spPr bwMode="auto">
          <a:xfrm rot="-228606">
            <a:off x="9024938" y="1804988"/>
            <a:ext cx="266700" cy="230187"/>
          </a:xfrm>
          <a:prstGeom prst="triangle">
            <a:avLst>
              <a:gd name="adj" fmla="val 50000"/>
            </a:avLst>
          </a:prstGeom>
          <a:solidFill>
            <a:srgbClr val="2B7E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9934575" y="3132138"/>
            <a:ext cx="1435100" cy="1309687"/>
            <a:chOff x="9933940" y="3132138"/>
            <a:chExt cx="1435100" cy="1309686"/>
          </a:xfrm>
        </p:grpSpPr>
        <p:sp>
          <p:nvSpPr>
            <p:cNvPr id="7176" name="等腰三角形 22"/>
            <p:cNvSpPr>
              <a:spLocks noChangeArrowheads="1"/>
            </p:cNvSpPr>
            <p:nvPr/>
          </p:nvSpPr>
          <p:spPr bwMode="auto">
            <a:xfrm rot="-8687839">
              <a:off x="9933940" y="3427412"/>
              <a:ext cx="1176338" cy="1014412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rgbClr val="19751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C20F"/>
                </a:solidFill>
                <a:latin typeface="Calibri" pitchFamily="34" charset="0"/>
                <a:ea typeface="幼圆" pitchFamily="49" charset="-122"/>
              </a:endParaRPr>
            </a:p>
          </p:txBody>
        </p:sp>
        <p:grpSp>
          <p:nvGrpSpPr>
            <p:cNvPr id="7177" name="组合 2"/>
            <p:cNvGrpSpPr>
              <a:grpSpLocks/>
            </p:cNvGrpSpPr>
            <p:nvPr/>
          </p:nvGrpSpPr>
          <p:grpSpPr bwMode="auto">
            <a:xfrm>
              <a:off x="10065703" y="3132138"/>
              <a:ext cx="1303337" cy="1279524"/>
              <a:chOff x="10065703" y="3132138"/>
              <a:chExt cx="1303337" cy="1279524"/>
            </a:xfrm>
          </p:grpSpPr>
          <p:sp>
            <p:nvSpPr>
              <p:cNvPr id="7178" name="等腰三角形 21"/>
              <p:cNvSpPr>
                <a:spLocks noChangeArrowheads="1"/>
              </p:cNvSpPr>
              <p:nvPr/>
            </p:nvSpPr>
            <p:spPr bwMode="auto">
              <a:xfrm rot="-8687839">
                <a:off x="10065703" y="3487738"/>
                <a:ext cx="944562" cy="815975"/>
              </a:xfrm>
              <a:prstGeom prst="triangle">
                <a:avLst>
                  <a:gd name="adj" fmla="val 50000"/>
                </a:avLst>
              </a:prstGeom>
              <a:solidFill>
                <a:srgbClr val="197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  <a:latin typeface="Calibri" pitchFamily="34" charset="0"/>
                  <a:ea typeface="幼圆" pitchFamily="49" charset="-122"/>
                </a:endParaRPr>
              </a:p>
            </p:txBody>
          </p:sp>
          <p:grpSp>
            <p:nvGrpSpPr>
              <p:cNvPr id="7179" name="组合 1"/>
              <p:cNvGrpSpPr>
                <a:grpSpLocks/>
              </p:cNvGrpSpPr>
              <p:nvPr/>
            </p:nvGrpSpPr>
            <p:grpSpPr bwMode="auto">
              <a:xfrm>
                <a:off x="10165715" y="3132138"/>
                <a:ext cx="1203325" cy="1279524"/>
                <a:chOff x="10165715" y="3132138"/>
                <a:chExt cx="1203325" cy="1279524"/>
              </a:xfrm>
            </p:grpSpPr>
            <p:sp>
              <p:nvSpPr>
                <p:cNvPr id="7180" name="椭圆 23"/>
                <p:cNvSpPr>
                  <a:spLocks noChangeArrowheads="1"/>
                </p:cNvSpPr>
                <p:nvPr/>
              </p:nvSpPr>
              <p:spPr bwMode="auto">
                <a:xfrm rot="9110320">
                  <a:off x="11254740" y="37925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1" name="椭圆 24"/>
                <p:cNvSpPr>
                  <a:spLocks noChangeArrowheads="1"/>
                </p:cNvSpPr>
                <p:nvPr/>
              </p:nvSpPr>
              <p:spPr bwMode="auto">
                <a:xfrm rot="9110320">
                  <a:off x="10165715" y="4295774"/>
                  <a:ext cx="115888" cy="115888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2" name="椭圆 25"/>
                <p:cNvSpPr>
                  <a:spLocks noChangeArrowheads="1"/>
                </p:cNvSpPr>
                <p:nvPr/>
              </p:nvSpPr>
              <p:spPr bwMode="auto">
                <a:xfrm rot="9110320">
                  <a:off x="10283190" y="31321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</p:grpSp>
        </p:grpSp>
      </p:grpSp>
      <p:sp>
        <p:nvSpPr>
          <p:cNvPr id="27" name="等腰三角形 26"/>
          <p:cNvSpPr>
            <a:spLocks noChangeArrowheads="1"/>
          </p:cNvSpPr>
          <p:nvPr/>
        </p:nvSpPr>
        <p:spPr bwMode="auto">
          <a:xfrm rot="-3389783">
            <a:off x="8616157" y="2162969"/>
            <a:ext cx="127000" cy="109537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8" name="等腰三角形 27"/>
          <p:cNvSpPr>
            <a:spLocks noChangeArrowheads="1"/>
          </p:cNvSpPr>
          <p:nvPr/>
        </p:nvSpPr>
        <p:spPr bwMode="auto">
          <a:xfrm rot="8748521">
            <a:off x="8974138" y="2314575"/>
            <a:ext cx="128587" cy="109538"/>
          </a:xfrm>
          <a:prstGeom prst="triangle">
            <a:avLst>
              <a:gd name="adj" fmla="val 50000"/>
            </a:avLst>
          </a:prstGeom>
          <a:solidFill>
            <a:srgbClr val="55955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cxnSp>
        <p:nvCxnSpPr>
          <p:cNvPr id="2063" name="Straight Connector 13"/>
          <p:cNvCxnSpPr>
            <a:cxnSpLocks noChangeShapeType="1"/>
          </p:cNvCxnSpPr>
          <p:nvPr/>
        </p:nvCxnSpPr>
        <p:spPr bwMode="auto">
          <a:xfrm flipH="1">
            <a:off x="1417638" y="4110038"/>
            <a:ext cx="7208837" cy="0"/>
          </a:xfrm>
          <a:prstGeom prst="line">
            <a:avLst/>
          </a:prstGeom>
          <a:noFill/>
          <a:ln w="19050" cap="sq">
            <a:solidFill>
              <a:srgbClr val="197519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E6B2EDD-F2B3-EF08-E2FF-5453FC574474}"/>
              </a:ext>
            </a:extLst>
          </p:cNvPr>
          <p:cNvSpPr/>
          <p:nvPr/>
        </p:nvSpPr>
        <p:spPr>
          <a:xfrm>
            <a:off x="0" y="-108642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C12E6E-AA18-72D0-5212-AF1DCD979F2B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4909A69-5217-2D6A-DD71-C2EF7836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1. Overview: China’s Energy Label (CEL) System</a:t>
            </a:r>
            <a:endParaRPr lang="zh-CN" altLang="en-US" sz="4800" dirty="0"/>
          </a:p>
        </p:txBody>
      </p:sp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37AFB0AB-3A0A-430B-36BD-B4BF5EDF5FEB}"/>
              </a:ext>
            </a:extLst>
          </p:cNvPr>
          <p:cNvSpPr/>
          <p:nvPr/>
        </p:nvSpPr>
        <p:spPr>
          <a:xfrm>
            <a:off x="211359" y="1296288"/>
            <a:ext cx="10049506" cy="669922"/>
          </a:xfrm>
          <a:prstGeom prst="flowChartTerminator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9C9C7EE-FBF6-C627-BD5A-F6A62452EF7B}"/>
              </a:ext>
            </a:extLst>
          </p:cNvPr>
          <p:cNvCxnSpPr>
            <a:cxnSpLocks/>
          </p:cNvCxnSpPr>
          <p:nvPr/>
        </p:nvCxnSpPr>
        <p:spPr>
          <a:xfrm>
            <a:off x="2852773" y="1296288"/>
            <a:ext cx="0" cy="65265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063FED9-DEE0-6699-4A35-799F4A537BFD}"/>
              </a:ext>
            </a:extLst>
          </p:cNvPr>
          <p:cNvCxnSpPr>
            <a:cxnSpLocks/>
          </p:cNvCxnSpPr>
          <p:nvPr/>
        </p:nvCxnSpPr>
        <p:spPr>
          <a:xfrm>
            <a:off x="4849251" y="1310758"/>
            <a:ext cx="0" cy="65545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13D7E55C-870C-F909-8F38-00C2318A5CF5}"/>
              </a:ext>
            </a:extLst>
          </p:cNvPr>
          <p:cNvSpPr txBox="1"/>
          <p:nvPr/>
        </p:nvSpPr>
        <p:spPr>
          <a:xfrm>
            <a:off x="504705" y="1430220"/>
            <a:ext cx="2565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Energy Conservation Law</a:t>
            </a:r>
            <a:endParaRPr lang="zh-CN" altLang="en-US" sz="1600" dirty="0"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5BA4FE7-7220-DC0D-00E3-3A45634500F1}"/>
              </a:ext>
            </a:extLst>
          </p:cNvPr>
          <p:cNvSpPr txBox="1"/>
          <p:nvPr/>
        </p:nvSpPr>
        <p:spPr>
          <a:xfrm>
            <a:off x="2934893" y="1448750"/>
            <a:ext cx="2565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Product Quality Law</a:t>
            </a:r>
            <a:endParaRPr lang="zh-CN" altLang="en-US" sz="1600" dirty="0"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8A3EB0B-468F-0372-2137-72EC27827B6B}"/>
              </a:ext>
            </a:extLst>
          </p:cNvPr>
          <p:cNvSpPr txBox="1"/>
          <p:nvPr/>
        </p:nvSpPr>
        <p:spPr>
          <a:xfrm>
            <a:off x="4967833" y="1329101"/>
            <a:ext cx="281110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latin typeface="+mn-lt"/>
              </a:rPr>
              <a:t>Regulation on the Implementation of the Law on the Inspection of Imported and Exported Commodities</a:t>
            </a:r>
            <a:endParaRPr lang="zh-CN" altLang="en-US" sz="1300" dirty="0">
              <a:latin typeface="+mn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997CFBA-9A14-32A6-07AD-AC5EB14C1AE9}"/>
              </a:ext>
            </a:extLst>
          </p:cNvPr>
          <p:cNvCxnSpPr>
            <a:cxnSpLocks/>
          </p:cNvCxnSpPr>
          <p:nvPr/>
        </p:nvCxnSpPr>
        <p:spPr>
          <a:xfrm>
            <a:off x="7679285" y="1328249"/>
            <a:ext cx="0" cy="63796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AF6145C-42B6-A4D2-D876-221AA9A26A1E}"/>
              </a:ext>
            </a:extLst>
          </p:cNvPr>
          <p:cNvSpPr txBox="1"/>
          <p:nvPr/>
        </p:nvSpPr>
        <p:spPr>
          <a:xfrm>
            <a:off x="7703580" y="1423662"/>
            <a:ext cx="2581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Regulations on Certification and Accreditation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B46EB92-9F6F-A0E8-4F49-9DB30400FCC8}"/>
              </a:ext>
            </a:extLst>
          </p:cNvPr>
          <p:cNvCxnSpPr>
            <a:cxnSpLocks/>
          </p:cNvCxnSpPr>
          <p:nvPr/>
        </p:nvCxnSpPr>
        <p:spPr>
          <a:xfrm>
            <a:off x="1601983" y="1997087"/>
            <a:ext cx="6981" cy="240778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3AB8AE3-24C4-7D72-BEA3-B6D818241220}"/>
              </a:ext>
            </a:extLst>
          </p:cNvPr>
          <p:cNvCxnSpPr>
            <a:cxnSpLocks/>
          </p:cNvCxnSpPr>
          <p:nvPr/>
        </p:nvCxnSpPr>
        <p:spPr>
          <a:xfrm>
            <a:off x="3972482" y="1956073"/>
            <a:ext cx="0" cy="306309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7D1BE82-C26C-673F-6D0B-7D8F35E7028F}"/>
              </a:ext>
            </a:extLst>
          </p:cNvPr>
          <p:cNvCxnSpPr>
            <a:cxnSpLocks/>
          </p:cNvCxnSpPr>
          <p:nvPr/>
        </p:nvCxnSpPr>
        <p:spPr>
          <a:xfrm>
            <a:off x="6208688" y="1956073"/>
            <a:ext cx="0" cy="318383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A6131B7B-072D-FED9-06A6-F3D07991F87B}"/>
              </a:ext>
            </a:extLst>
          </p:cNvPr>
          <p:cNvCxnSpPr>
            <a:cxnSpLocks/>
          </p:cNvCxnSpPr>
          <p:nvPr/>
        </p:nvCxnSpPr>
        <p:spPr>
          <a:xfrm>
            <a:off x="8607856" y="1970543"/>
            <a:ext cx="0" cy="291839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9EFDE73-EDD6-A049-F87F-67E26F8535AF}"/>
              </a:ext>
            </a:extLst>
          </p:cNvPr>
          <p:cNvCxnSpPr>
            <a:cxnSpLocks/>
          </p:cNvCxnSpPr>
          <p:nvPr/>
        </p:nvCxnSpPr>
        <p:spPr>
          <a:xfrm>
            <a:off x="1563352" y="2237865"/>
            <a:ext cx="7075488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1D8C6E4F-857E-708D-A163-5F7332550AE7}"/>
              </a:ext>
            </a:extLst>
          </p:cNvPr>
          <p:cNvCxnSpPr>
            <a:cxnSpLocks/>
          </p:cNvCxnSpPr>
          <p:nvPr/>
        </p:nvCxnSpPr>
        <p:spPr>
          <a:xfrm>
            <a:off x="5112089" y="2274456"/>
            <a:ext cx="0" cy="306309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D612918-A54E-7DF5-C617-08CA61D57F8E}"/>
              </a:ext>
            </a:extLst>
          </p:cNvPr>
          <p:cNvCxnSpPr>
            <a:cxnSpLocks/>
          </p:cNvCxnSpPr>
          <p:nvPr/>
        </p:nvCxnSpPr>
        <p:spPr>
          <a:xfrm>
            <a:off x="5119070" y="2977708"/>
            <a:ext cx="0" cy="306309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8A9758EB-B524-795A-2BAC-2AB247BF9349}"/>
              </a:ext>
            </a:extLst>
          </p:cNvPr>
          <p:cNvCxnSpPr>
            <a:cxnSpLocks/>
          </p:cNvCxnSpPr>
          <p:nvPr/>
        </p:nvCxnSpPr>
        <p:spPr>
          <a:xfrm flipH="1">
            <a:off x="1605473" y="3143347"/>
            <a:ext cx="6981" cy="66617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2E9F98F3-A6DC-DB64-E60F-0AB03D8E0E8F}"/>
              </a:ext>
            </a:extLst>
          </p:cNvPr>
          <p:cNvCxnSpPr>
            <a:cxnSpLocks/>
          </p:cNvCxnSpPr>
          <p:nvPr/>
        </p:nvCxnSpPr>
        <p:spPr>
          <a:xfrm>
            <a:off x="3074517" y="3179525"/>
            <a:ext cx="0" cy="624692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6C0C62C7-0353-28E3-BE1D-DDE05AD552A0}"/>
              </a:ext>
            </a:extLst>
          </p:cNvPr>
          <p:cNvCxnSpPr>
            <a:cxnSpLocks/>
          </p:cNvCxnSpPr>
          <p:nvPr/>
        </p:nvCxnSpPr>
        <p:spPr>
          <a:xfrm>
            <a:off x="6948480" y="3164086"/>
            <a:ext cx="0" cy="624692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0F027F9F-2430-C0DF-BB45-6EC1AD4C0039}"/>
              </a:ext>
            </a:extLst>
          </p:cNvPr>
          <p:cNvCxnSpPr>
            <a:cxnSpLocks/>
          </p:cNvCxnSpPr>
          <p:nvPr/>
        </p:nvCxnSpPr>
        <p:spPr>
          <a:xfrm>
            <a:off x="8638840" y="3164086"/>
            <a:ext cx="0" cy="583678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DE9C6475-4617-137F-A20C-4E5CB3CA24EA}"/>
              </a:ext>
            </a:extLst>
          </p:cNvPr>
          <p:cNvCxnSpPr>
            <a:cxnSpLocks/>
          </p:cNvCxnSpPr>
          <p:nvPr/>
        </p:nvCxnSpPr>
        <p:spPr>
          <a:xfrm>
            <a:off x="1592319" y="3179525"/>
            <a:ext cx="7075488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终止 30">
            <a:extLst>
              <a:ext uri="{FF2B5EF4-FFF2-40B4-BE49-F238E27FC236}">
                <a16:creationId xmlns:a16="http://schemas.microsoft.com/office/drawing/2014/main" id="{7A384BF8-F384-3E44-ECC6-ADF172C7D4B4}"/>
              </a:ext>
            </a:extLst>
          </p:cNvPr>
          <p:cNvSpPr/>
          <p:nvPr/>
        </p:nvSpPr>
        <p:spPr>
          <a:xfrm>
            <a:off x="2940176" y="2421456"/>
            <a:ext cx="4286250" cy="609596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Measures for the Administration of Energy Efficiency Labels</a:t>
            </a:r>
          </a:p>
        </p:txBody>
      </p:sp>
      <p:sp>
        <p:nvSpPr>
          <p:cNvPr id="41" name="流程图: 终止 40">
            <a:extLst>
              <a:ext uri="{FF2B5EF4-FFF2-40B4-BE49-F238E27FC236}">
                <a16:creationId xmlns:a16="http://schemas.microsoft.com/office/drawing/2014/main" id="{F6BDDE32-5842-DDB9-DEF6-945449C89AC4}"/>
              </a:ext>
            </a:extLst>
          </p:cNvPr>
          <p:cNvSpPr/>
          <p:nvPr/>
        </p:nvSpPr>
        <p:spPr>
          <a:xfrm>
            <a:off x="244176" y="3410856"/>
            <a:ext cx="9854510" cy="617554"/>
          </a:xfrm>
          <a:prstGeom prst="flowChartTerminator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4B4E1ED0-0DDF-2FDE-FFA2-27CCD25F3D6F}"/>
              </a:ext>
            </a:extLst>
          </p:cNvPr>
          <p:cNvCxnSpPr>
            <a:cxnSpLocks/>
          </p:cNvCxnSpPr>
          <p:nvPr/>
        </p:nvCxnSpPr>
        <p:spPr>
          <a:xfrm>
            <a:off x="2133115" y="3442919"/>
            <a:ext cx="0" cy="585491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D009BA91-4FAB-6113-1D94-9B2C4DCA0BFF}"/>
              </a:ext>
            </a:extLst>
          </p:cNvPr>
          <p:cNvCxnSpPr>
            <a:cxnSpLocks/>
          </p:cNvCxnSpPr>
          <p:nvPr/>
        </p:nvCxnSpPr>
        <p:spPr>
          <a:xfrm>
            <a:off x="3539142" y="3419158"/>
            <a:ext cx="0" cy="60925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5E62C5CF-FE12-E538-26E2-649648D71E26}"/>
              </a:ext>
            </a:extLst>
          </p:cNvPr>
          <p:cNvSpPr txBox="1"/>
          <p:nvPr/>
        </p:nvSpPr>
        <p:spPr>
          <a:xfrm>
            <a:off x="461320" y="3573224"/>
            <a:ext cx="1743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Product Catalogue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6B0B8F1B-CBEA-C7D1-3CC6-B0F622017D77}"/>
              </a:ext>
            </a:extLst>
          </p:cNvPr>
          <p:cNvCxnSpPr>
            <a:cxnSpLocks/>
          </p:cNvCxnSpPr>
          <p:nvPr/>
        </p:nvCxnSpPr>
        <p:spPr>
          <a:xfrm>
            <a:off x="5123545" y="3258561"/>
            <a:ext cx="0" cy="15229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5EE34BBC-8032-45BE-03CF-74A674B88E62}"/>
              </a:ext>
            </a:extLst>
          </p:cNvPr>
          <p:cNvSpPr txBox="1"/>
          <p:nvPr/>
        </p:nvSpPr>
        <p:spPr>
          <a:xfrm>
            <a:off x="2139228" y="3538191"/>
            <a:ext cx="1573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label format</a:t>
            </a:r>
            <a:endParaRPr lang="zh-CN" altLang="en-US" sz="1600" dirty="0"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02DA202-860D-AB63-F1BB-39B8F24F6ABF}"/>
              </a:ext>
            </a:extLst>
          </p:cNvPr>
          <p:cNvSpPr txBox="1"/>
          <p:nvPr/>
        </p:nvSpPr>
        <p:spPr>
          <a:xfrm>
            <a:off x="3557950" y="3469743"/>
            <a:ext cx="2848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Implementation Rules for CEL of Products in the Catalogue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428DBBE4-425E-D4DA-7F0F-578B032B9CAA}"/>
              </a:ext>
            </a:extLst>
          </p:cNvPr>
          <p:cNvCxnSpPr>
            <a:cxnSpLocks/>
          </p:cNvCxnSpPr>
          <p:nvPr/>
        </p:nvCxnSpPr>
        <p:spPr>
          <a:xfrm>
            <a:off x="7997852" y="3439435"/>
            <a:ext cx="0" cy="588975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7261A182-5D5C-3502-B15E-5A9730D38E61}"/>
              </a:ext>
            </a:extLst>
          </p:cNvPr>
          <p:cNvSpPr txBox="1"/>
          <p:nvPr/>
        </p:nvSpPr>
        <p:spPr>
          <a:xfrm>
            <a:off x="6556845" y="3421796"/>
            <a:ext cx="160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Authorization Announcement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0747A4BA-2721-93FC-63BF-23B17357F7FB}"/>
              </a:ext>
            </a:extLst>
          </p:cNvPr>
          <p:cNvCxnSpPr>
            <a:cxnSpLocks/>
          </p:cNvCxnSpPr>
          <p:nvPr/>
        </p:nvCxnSpPr>
        <p:spPr>
          <a:xfrm flipH="1">
            <a:off x="6389737" y="3400478"/>
            <a:ext cx="4865" cy="588975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9C03B2C-186A-7686-0639-515FB14034BB}"/>
              </a:ext>
            </a:extLst>
          </p:cNvPr>
          <p:cNvSpPr txBox="1"/>
          <p:nvPr/>
        </p:nvSpPr>
        <p:spPr>
          <a:xfrm>
            <a:off x="7986841" y="3443635"/>
            <a:ext cx="160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Implementation Notice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2CAC50B0-3DE5-DD15-746E-3C345D6D786A}"/>
              </a:ext>
            </a:extLst>
          </p:cNvPr>
          <p:cNvCxnSpPr>
            <a:cxnSpLocks/>
          </p:cNvCxnSpPr>
          <p:nvPr/>
        </p:nvCxnSpPr>
        <p:spPr>
          <a:xfrm>
            <a:off x="9576953" y="3505398"/>
            <a:ext cx="0" cy="43795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21492327-CB44-6B3B-C7DC-0E68AD50BC43}"/>
              </a:ext>
            </a:extLst>
          </p:cNvPr>
          <p:cNvSpPr txBox="1"/>
          <p:nvPr/>
        </p:nvSpPr>
        <p:spPr>
          <a:xfrm>
            <a:off x="9618487" y="3501161"/>
            <a:ext cx="1601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…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ED87D46F-8921-9C79-6565-F2493158F7EF}"/>
              </a:ext>
            </a:extLst>
          </p:cNvPr>
          <p:cNvCxnSpPr>
            <a:cxnSpLocks/>
          </p:cNvCxnSpPr>
          <p:nvPr/>
        </p:nvCxnSpPr>
        <p:spPr>
          <a:xfrm>
            <a:off x="5130063" y="4028410"/>
            <a:ext cx="0" cy="237025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718AA797-79B8-399A-3838-03F99BE80DE2}"/>
              </a:ext>
            </a:extLst>
          </p:cNvPr>
          <p:cNvCxnSpPr>
            <a:cxnSpLocks/>
          </p:cNvCxnSpPr>
          <p:nvPr/>
        </p:nvCxnSpPr>
        <p:spPr>
          <a:xfrm flipH="1">
            <a:off x="1739350" y="4214223"/>
            <a:ext cx="6981" cy="66617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65D2225F-2A07-9F03-B484-F1898EFBCF14}"/>
              </a:ext>
            </a:extLst>
          </p:cNvPr>
          <p:cNvCxnSpPr>
            <a:cxnSpLocks/>
          </p:cNvCxnSpPr>
          <p:nvPr/>
        </p:nvCxnSpPr>
        <p:spPr>
          <a:xfrm>
            <a:off x="5130063" y="4265435"/>
            <a:ext cx="0" cy="624692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31231131-7B65-24A4-3C0A-8BA552695BBE}"/>
              </a:ext>
            </a:extLst>
          </p:cNvPr>
          <p:cNvCxnSpPr>
            <a:cxnSpLocks/>
          </p:cNvCxnSpPr>
          <p:nvPr/>
        </p:nvCxnSpPr>
        <p:spPr>
          <a:xfrm>
            <a:off x="7069626" y="4234962"/>
            <a:ext cx="0" cy="624692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id="{FAB311D5-0BD3-2716-E8E6-9E5EC530CAEB}"/>
              </a:ext>
            </a:extLst>
          </p:cNvPr>
          <p:cNvCxnSpPr>
            <a:cxnSpLocks/>
          </p:cNvCxnSpPr>
          <p:nvPr/>
        </p:nvCxnSpPr>
        <p:spPr>
          <a:xfrm>
            <a:off x="8787534" y="4227561"/>
            <a:ext cx="0" cy="583678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CF7D8982-02E4-4FC2-F779-674A60E81769}"/>
              </a:ext>
            </a:extLst>
          </p:cNvPr>
          <p:cNvCxnSpPr>
            <a:cxnSpLocks/>
          </p:cNvCxnSpPr>
          <p:nvPr/>
        </p:nvCxnSpPr>
        <p:spPr>
          <a:xfrm>
            <a:off x="1712046" y="4232202"/>
            <a:ext cx="7075488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流程图: 终止 96">
            <a:extLst>
              <a:ext uri="{FF2B5EF4-FFF2-40B4-BE49-F238E27FC236}">
                <a16:creationId xmlns:a16="http://schemas.microsoft.com/office/drawing/2014/main" id="{8C892D4E-BA36-47F6-7EC1-C93790FFD322}"/>
              </a:ext>
            </a:extLst>
          </p:cNvPr>
          <p:cNvSpPr/>
          <p:nvPr/>
        </p:nvSpPr>
        <p:spPr>
          <a:xfrm>
            <a:off x="296775" y="4746258"/>
            <a:ext cx="9666575" cy="716879"/>
          </a:xfrm>
          <a:prstGeom prst="flowChartTerminator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411E749B-F063-BB1E-884E-38DC80440654}"/>
              </a:ext>
            </a:extLst>
          </p:cNvPr>
          <p:cNvCxnSpPr>
            <a:cxnSpLocks/>
          </p:cNvCxnSpPr>
          <p:nvPr/>
        </p:nvCxnSpPr>
        <p:spPr>
          <a:xfrm>
            <a:off x="3224248" y="4746259"/>
            <a:ext cx="0" cy="624053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1AC0E4F9-4DDF-427C-5725-197603A2FD46}"/>
              </a:ext>
            </a:extLst>
          </p:cNvPr>
          <p:cNvCxnSpPr>
            <a:cxnSpLocks/>
          </p:cNvCxnSpPr>
          <p:nvPr/>
        </p:nvCxnSpPr>
        <p:spPr>
          <a:xfrm>
            <a:off x="6488574" y="4771756"/>
            <a:ext cx="0" cy="624053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A2080392-46A6-A982-33F2-80D88205326D}"/>
              </a:ext>
            </a:extLst>
          </p:cNvPr>
          <p:cNvSpPr txBox="1"/>
          <p:nvPr/>
        </p:nvSpPr>
        <p:spPr>
          <a:xfrm>
            <a:off x="754856" y="4827589"/>
            <a:ext cx="2565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Energy Efficiency Standard for Household Refrigerators</a:t>
            </a:r>
            <a:endParaRPr lang="zh-CN" altLang="en-US" sz="1600" dirty="0">
              <a:latin typeface="+mn-lt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A7F451DD-829C-8E88-7B07-15AFE617B24E}"/>
              </a:ext>
            </a:extLst>
          </p:cNvPr>
          <p:cNvSpPr txBox="1"/>
          <p:nvPr/>
        </p:nvSpPr>
        <p:spPr>
          <a:xfrm>
            <a:off x="3644227" y="4823103"/>
            <a:ext cx="2787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Energy Efficiency Standard for Electric Washing Machines</a:t>
            </a:r>
            <a:endParaRPr lang="zh-CN" altLang="en-US" sz="1600" dirty="0">
              <a:latin typeface="+mn-lt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BCFB0186-0B66-DE61-22F0-5A24D2C44AA4}"/>
              </a:ext>
            </a:extLst>
          </p:cNvPr>
          <p:cNvSpPr txBox="1"/>
          <p:nvPr/>
        </p:nvSpPr>
        <p:spPr>
          <a:xfrm>
            <a:off x="6581398" y="4773081"/>
            <a:ext cx="2811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Energy Efficiency Standard for Electric Motors</a:t>
            </a:r>
            <a:endParaRPr lang="zh-CN" altLang="en-US" sz="1600" dirty="0">
              <a:latin typeface="+mn-lt"/>
            </a:endParaRPr>
          </a:p>
        </p:txBody>
      </p: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33BE00C9-8267-2DA5-7643-37C8716F09F5}"/>
              </a:ext>
            </a:extLst>
          </p:cNvPr>
          <p:cNvCxnSpPr>
            <a:cxnSpLocks/>
          </p:cNvCxnSpPr>
          <p:nvPr/>
        </p:nvCxnSpPr>
        <p:spPr>
          <a:xfrm>
            <a:off x="9259798" y="4762703"/>
            <a:ext cx="0" cy="629683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490740D7-0CB6-69F8-D7DA-7C20E62655CF}"/>
              </a:ext>
            </a:extLst>
          </p:cNvPr>
          <p:cNvSpPr txBox="1"/>
          <p:nvPr/>
        </p:nvSpPr>
        <p:spPr>
          <a:xfrm>
            <a:off x="9287036" y="4811239"/>
            <a:ext cx="2581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…</a:t>
            </a:r>
            <a:endParaRPr lang="zh-CN" altLang="en-US" sz="1600" dirty="0">
              <a:latin typeface="+mn-lt"/>
            </a:endParaRPr>
          </a:p>
        </p:txBody>
      </p:sp>
      <p:sp>
        <p:nvSpPr>
          <p:cNvPr id="105" name="箭头: V 形 104">
            <a:extLst>
              <a:ext uri="{FF2B5EF4-FFF2-40B4-BE49-F238E27FC236}">
                <a16:creationId xmlns:a16="http://schemas.microsoft.com/office/drawing/2014/main" id="{5A71C566-A730-5F22-12C4-5FFE4E608B9E}"/>
              </a:ext>
            </a:extLst>
          </p:cNvPr>
          <p:cNvSpPr/>
          <p:nvPr/>
        </p:nvSpPr>
        <p:spPr>
          <a:xfrm>
            <a:off x="10237105" y="1346097"/>
            <a:ext cx="1743536" cy="584774"/>
          </a:xfrm>
          <a:prstGeom prst="chevron">
            <a:avLst/>
          </a:prstGeom>
          <a:solidFill>
            <a:schemeClr val="bg2">
              <a:lumMod val="9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accent6">
                    <a:lumMod val="50000"/>
                  </a:schemeClr>
                </a:solidFill>
              </a:rPr>
              <a:t>Superior Law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6" name="箭头: V 形 135">
            <a:extLst>
              <a:ext uri="{FF2B5EF4-FFF2-40B4-BE49-F238E27FC236}">
                <a16:creationId xmlns:a16="http://schemas.microsoft.com/office/drawing/2014/main" id="{1FD1E53B-64EB-90F3-BC16-1549177504D1}"/>
              </a:ext>
            </a:extLst>
          </p:cNvPr>
          <p:cNvSpPr/>
          <p:nvPr/>
        </p:nvSpPr>
        <p:spPr>
          <a:xfrm>
            <a:off x="10098686" y="3421796"/>
            <a:ext cx="1920060" cy="584774"/>
          </a:xfrm>
          <a:prstGeom prst="chevron">
            <a:avLst/>
          </a:prstGeom>
          <a:solidFill>
            <a:schemeClr val="bg2">
              <a:lumMod val="9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6">
                    <a:lumMod val="50000"/>
                  </a:schemeClr>
                </a:solidFill>
              </a:rPr>
              <a:t>Supporting Documents</a:t>
            </a:r>
            <a:endParaRPr lang="zh-CN" alt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7" name="箭头: V 形 136">
            <a:extLst>
              <a:ext uri="{FF2B5EF4-FFF2-40B4-BE49-F238E27FC236}">
                <a16:creationId xmlns:a16="http://schemas.microsoft.com/office/drawing/2014/main" id="{B075A46C-DB48-F3BB-434F-21AAB8997B2C}"/>
              </a:ext>
            </a:extLst>
          </p:cNvPr>
          <p:cNvSpPr/>
          <p:nvPr/>
        </p:nvSpPr>
        <p:spPr>
          <a:xfrm>
            <a:off x="9932860" y="4782299"/>
            <a:ext cx="2161772" cy="659407"/>
          </a:xfrm>
          <a:prstGeom prst="chevron">
            <a:avLst/>
          </a:prstGeom>
          <a:solidFill>
            <a:schemeClr val="bg2">
              <a:lumMod val="9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accent6">
                    <a:lumMod val="50000"/>
                  </a:schemeClr>
                </a:solidFill>
              </a:rPr>
              <a:t>Energy Efficiency Standards</a:t>
            </a:r>
            <a:endParaRPr lang="zh-CN" alt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E7E9279B-DC04-0236-D0C0-9721DBE6ED16}"/>
              </a:ext>
            </a:extLst>
          </p:cNvPr>
          <p:cNvSpPr txBox="1"/>
          <p:nvPr/>
        </p:nvSpPr>
        <p:spPr>
          <a:xfrm>
            <a:off x="3802906" y="5743600"/>
            <a:ext cx="5140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Framework of CEL System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3" name="object 16">
            <a:extLst>
              <a:ext uri="{FF2B5EF4-FFF2-40B4-BE49-F238E27FC236}">
                <a16:creationId xmlns:a16="http://schemas.microsoft.com/office/drawing/2014/main" id="{60265735-3D49-1B2C-CDB7-C98A6D703FFD}"/>
              </a:ext>
            </a:extLst>
          </p:cNvPr>
          <p:cNvSpPr/>
          <p:nvPr/>
        </p:nvSpPr>
        <p:spPr>
          <a:xfrm>
            <a:off x="9129599" y="5879048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522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52FC4-7A15-1CAE-85D5-C6657EA00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87A3BDB-F227-5C34-D9AC-4FC7C6BFB68A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1EF7230-DBEA-65B1-DFD7-116E0918EFC3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FB6E4FB-5856-2ACE-7B9F-0100C25ED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 Overview: China’s Energy Label (CEL) System</a:t>
            </a:r>
            <a:endParaRPr lang="zh-CN" altLang="en-US" sz="48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5A299C1-5BF2-31AB-38BE-49B83C1AA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7"/>
          <a:stretch>
            <a:fillRect/>
          </a:stretch>
        </p:blipFill>
        <p:spPr>
          <a:xfrm>
            <a:off x="5483592" y="2641849"/>
            <a:ext cx="794622" cy="192306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8C5D07E1-719C-FC2F-1C7F-4C416CA9A263}"/>
              </a:ext>
            </a:extLst>
          </p:cNvPr>
          <p:cNvSpPr txBox="1"/>
          <p:nvPr/>
        </p:nvSpPr>
        <p:spPr>
          <a:xfrm>
            <a:off x="4301347" y="669551"/>
            <a:ext cx="465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Overview of the CEL System</a:t>
            </a:r>
            <a:endParaRPr lang="zh-CN" altLang="en-US" sz="2400" b="1" dirty="0">
              <a:latin typeface="+mn-lt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95131001-8E12-21A8-E0A0-4312A73389E8}"/>
              </a:ext>
            </a:extLst>
          </p:cNvPr>
          <p:cNvCxnSpPr/>
          <p:nvPr/>
        </p:nvCxnSpPr>
        <p:spPr>
          <a:xfrm>
            <a:off x="1102936" y="1121789"/>
            <a:ext cx="1052031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46684EA9-5C1A-D863-5A85-E666EE1CC202}"/>
              </a:ext>
            </a:extLst>
          </p:cNvPr>
          <p:cNvSpPr/>
          <p:nvPr/>
        </p:nvSpPr>
        <p:spPr>
          <a:xfrm>
            <a:off x="1102937" y="1272617"/>
            <a:ext cx="3103270" cy="81070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ADE65E0C-E67A-B2B2-9067-FB945ACD21B0}"/>
              </a:ext>
            </a:extLst>
          </p:cNvPr>
          <p:cNvCxnSpPr>
            <a:cxnSpLocks/>
          </p:cNvCxnSpPr>
          <p:nvPr/>
        </p:nvCxnSpPr>
        <p:spPr>
          <a:xfrm>
            <a:off x="1627197" y="1520776"/>
            <a:ext cx="210774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5512F061-9B71-7C2C-6C3D-23551A878BDD}"/>
              </a:ext>
            </a:extLst>
          </p:cNvPr>
          <p:cNvSpPr/>
          <p:nvPr/>
        </p:nvSpPr>
        <p:spPr>
          <a:xfrm>
            <a:off x="7585909" y="1272617"/>
            <a:ext cx="3527220" cy="81070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B5201DE-F209-DCF3-8F62-66CC0AF97C7F}"/>
              </a:ext>
            </a:extLst>
          </p:cNvPr>
          <p:cNvCxnSpPr/>
          <p:nvPr/>
        </p:nvCxnSpPr>
        <p:spPr>
          <a:xfrm>
            <a:off x="8151664" y="1520776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FD7817CE-FEC1-A5A7-AAFC-0436C73A93F2}"/>
              </a:ext>
            </a:extLst>
          </p:cNvPr>
          <p:cNvSpPr/>
          <p:nvPr/>
        </p:nvSpPr>
        <p:spPr>
          <a:xfrm>
            <a:off x="1102936" y="2187762"/>
            <a:ext cx="3099487" cy="102206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EEEC57F1-200E-C272-7C7A-2020D3B0730C}"/>
              </a:ext>
            </a:extLst>
          </p:cNvPr>
          <p:cNvCxnSpPr/>
          <p:nvPr/>
        </p:nvCxnSpPr>
        <p:spPr>
          <a:xfrm>
            <a:off x="1501406" y="2437068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60E105DC-34DE-DC41-F2BF-CC7785A211C3}"/>
              </a:ext>
            </a:extLst>
          </p:cNvPr>
          <p:cNvSpPr/>
          <p:nvPr/>
        </p:nvSpPr>
        <p:spPr>
          <a:xfrm>
            <a:off x="1102936" y="3271458"/>
            <a:ext cx="3099487" cy="9435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8938D56C-A7C7-D109-1A9C-9252DF4284B3}"/>
              </a:ext>
            </a:extLst>
          </p:cNvPr>
          <p:cNvCxnSpPr/>
          <p:nvPr/>
        </p:nvCxnSpPr>
        <p:spPr>
          <a:xfrm>
            <a:off x="1522049" y="3493818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9F44A596-1CF3-3A2D-4A96-EA6296882130}"/>
              </a:ext>
            </a:extLst>
          </p:cNvPr>
          <p:cNvSpPr/>
          <p:nvPr/>
        </p:nvSpPr>
        <p:spPr>
          <a:xfrm>
            <a:off x="1102937" y="4311583"/>
            <a:ext cx="3135736" cy="8719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DE09C1AD-32B3-9CA0-AA86-27DFEBAA49FC}"/>
              </a:ext>
            </a:extLst>
          </p:cNvPr>
          <p:cNvCxnSpPr/>
          <p:nvPr/>
        </p:nvCxnSpPr>
        <p:spPr>
          <a:xfrm>
            <a:off x="1449558" y="4564916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15B36CE1-9362-3C40-D18F-32A4AEC682BA}"/>
              </a:ext>
            </a:extLst>
          </p:cNvPr>
          <p:cNvSpPr/>
          <p:nvPr/>
        </p:nvSpPr>
        <p:spPr>
          <a:xfrm>
            <a:off x="7548954" y="2193305"/>
            <a:ext cx="3557818" cy="9097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48505C7A-899F-A199-FA66-A9572800B6A4}"/>
              </a:ext>
            </a:extLst>
          </p:cNvPr>
          <p:cNvCxnSpPr/>
          <p:nvPr/>
        </p:nvCxnSpPr>
        <p:spPr>
          <a:xfrm>
            <a:off x="8176196" y="2469816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A19493A4-98C0-B0F6-5BE0-B3F230757547}"/>
              </a:ext>
            </a:extLst>
          </p:cNvPr>
          <p:cNvSpPr/>
          <p:nvPr/>
        </p:nvSpPr>
        <p:spPr>
          <a:xfrm>
            <a:off x="7518324" y="3234559"/>
            <a:ext cx="3619593" cy="9508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539A5E23-8099-DE3D-650C-A05556B99C39}"/>
              </a:ext>
            </a:extLst>
          </p:cNvPr>
          <p:cNvCxnSpPr/>
          <p:nvPr/>
        </p:nvCxnSpPr>
        <p:spPr>
          <a:xfrm>
            <a:off x="8270095" y="3493818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94D20CB0-A9D1-CC60-91D0-E92CAC19AB2F}"/>
              </a:ext>
            </a:extLst>
          </p:cNvPr>
          <p:cNvSpPr/>
          <p:nvPr/>
        </p:nvSpPr>
        <p:spPr>
          <a:xfrm>
            <a:off x="7585909" y="4241146"/>
            <a:ext cx="3552007" cy="10463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4E7A24F7-60B9-C18C-935A-E5A85E5CEE4C}"/>
              </a:ext>
            </a:extLst>
          </p:cNvPr>
          <p:cNvCxnSpPr/>
          <p:nvPr/>
        </p:nvCxnSpPr>
        <p:spPr>
          <a:xfrm>
            <a:off x="8332031" y="4483505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87A8C95D-B432-F8D6-1319-4564A949E44C}"/>
              </a:ext>
            </a:extLst>
          </p:cNvPr>
          <p:cNvSpPr/>
          <p:nvPr/>
        </p:nvSpPr>
        <p:spPr>
          <a:xfrm>
            <a:off x="4407159" y="1194231"/>
            <a:ext cx="3078344" cy="13256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3FC76BB0-D14F-B8AB-52EE-45B045B43F73}"/>
              </a:ext>
            </a:extLst>
          </p:cNvPr>
          <p:cNvCxnSpPr/>
          <p:nvPr/>
        </p:nvCxnSpPr>
        <p:spPr>
          <a:xfrm>
            <a:off x="4764030" y="1520776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83F8D3B9-16B0-EF72-AE29-F2B26AFEBFBC}"/>
              </a:ext>
            </a:extLst>
          </p:cNvPr>
          <p:cNvSpPr/>
          <p:nvPr/>
        </p:nvSpPr>
        <p:spPr>
          <a:xfrm>
            <a:off x="4261096" y="5028665"/>
            <a:ext cx="3302390" cy="138102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D75DA22B-2CBE-4996-E7B1-5B40B6D67B67}"/>
              </a:ext>
            </a:extLst>
          </p:cNvPr>
          <p:cNvCxnSpPr/>
          <p:nvPr/>
        </p:nvCxnSpPr>
        <p:spPr>
          <a:xfrm>
            <a:off x="4655750" y="5332172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2337EA0B-402A-FF25-EC81-BD5640994D58}"/>
              </a:ext>
            </a:extLst>
          </p:cNvPr>
          <p:cNvSpPr/>
          <p:nvPr/>
        </p:nvSpPr>
        <p:spPr>
          <a:xfrm>
            <a:off x="1133950" y="5299691"/>
            <a:ext cx="3068473" cy="8719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644754CF-6FCD-079F-F204-BC3390188FBD}"/>
              </a:ext>
            </a:extLst>
          </p:cNvPr>
          <p:cNvCxnSpPr/>
          <p:nvPr/>
        </p:nvCxnSpPr>
        <p:spPr>
          <a:xfrm>
            <a:off x="1572858" y="5586642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D19A098E-8445-7670-6FBF-BBC715682057}"/>
              </a:ext>
            </a:extLst>
          </p:cNvPr>
          <p:cNvSpPr/>
          <p:nvPr/>
        </p:nvSpPr>
        <p:spPr>
          <a:xfrm>
            <a:off x="7647933" y="5383882"/>
            <a:ext cx="3489983" cy="10463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B75F1F27-FF44-B84C-5099-553110DD8EAD}"/>
              </a:ext>
            </a:extLst>
          </p:cNvPr>
          <p:cNvCxnSpPr/>
          <p:nvPr/>
        </p:nvCxnSpPr>
        <p:spPr>
          <a:xfrm>
            <a:off x="8380429" y="5699322"/>
            <a:ext cx="22058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E72A1ADF-97A2-AB22-F5B0-1F4248994605}"/>
              </a:ext>
            </a:extLst>
          </p:cNvPr>
          <p:cNvSpPr txBox="1"/>
          <p:nvPr/>
        </p:nvSpPr>
        <p:spPr>
          <a:xfrm>
            <a:off x="1563454" y="1222425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Implementation Date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B2167DBE-FEF3-8D20-6191-EDD12611894C}"/>
              </a:ext>
            </a:extLst>
          </p:cNvPr>
          <p:cNvSpPr txBox="1"/>
          <p:nvPr/>
        </p:nvSpPr>
        <p:spPr>
          <a:xfrm>
            <a:off x="1474089" y="1655582"/>
            <a:ext cx="2156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+mn-lt"/>
              </a:rPr>
              <a:t>March 1, 2005</a:t>
            </a:r>
            <a:endParaRPr lang="zh-CN" altLang="en-US" sz="1400" dirty="0">
              <a:latin typeface="+mn-lt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C74ABBFC-F699-C5DF-32E8-14645E9214AE}"/>
              </a:ext>
            </a:extLst>
          </p:cNvPr>
          <p:cNvSpPr txBox="1"/>
          <p:nvPr/>
        </p:nvSpPr>
        <p:spPr>
          <a:xfrm>
            <a:off x="4717953" y="1235743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Competent Authorities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DFEB56F6-2D5B-1DEC-A5EE-1CA2995817DA}"/>
              </a:ext>
            </a:extLst>
          </p:cNvPr>
          <p:cNvSpPr txBox="1"/>
          <p:nvPr/>
        </p:nvSpPr>
        <p:spPr>
          <a:xfrm>
            <a:off x="4568051" y="1494311"/>
            <a:ext cx="3252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lt"/>
              </a:rPr>
              <a:t>National Development and Reform Commission (NDRC)</a:t>
            </a:r>
          </a:p>
          <a:p>
            <a:r>
              <a:rPr lang="en-US" altLang="zh-CN" sz="1400" dirty="0">
                <a:latin typeface="+mn-lt"/>
              </a:rPr>
              <a:t>State Administration for Market Regulation (SAMR)</a:t>
            </a:r>
            <a:endParaRPr lang="zh-CN" altLang="en-US" sz="1400" dirty="0">
              <a:latin typeface="+mn-lt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C3DE095-8FE8-60E2-A58F-4A881195C049}"/>
              </a:ext>
            </a:extLst>
          </p:cNvPr>
          <p:cNvSpPr txBox="1"/>
          <p:nvPr/>
        </p:nvSpPr>
        <p:spPr>
          <a:xfrm>
            <a:off x="8200727" y="1235743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Authorized Institution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D478B31A-4599-CCEB-6F94-12F20B3C9420}"/>
              </a:ext>
            </a:extLst>
          </p:cNvPr>
          <p:cNvSpPr txBox="1"/>
          <p:nvPr/>
        </p:nvSpPr>
        <p:spPr>
          <a:xfrm>
            <a:off x="8127132" y="1563767"/>
            <a:ext cx="2205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+mn-lt"/>
              </a:rPr>
              <a:t>China National Institute of Standardization (CNIS</a:t>
            </a:r>
            <a:r>
              <a:rPr lang="zh-CN" altLang="en-US" sz="1400" dirty="0">
                <a:latin typeface="+mn-lt"/>
              </a:rPr>
              <a:t>）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73C77716-F8BA-3FD7-97CC-682C55B37283}"/>
              </a:ext>
            </a:extLst>
          </p:cNvPr>
          <p:cNvSpPr txBox="1"/>
          <p:nvPr/>
        </p:nvSpPr>
        <p:spPr>
          <a:xfrm>
            <a:off x="1177195" y="2459394"/>
            <a:ext cx="2998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+mn-lt"/>
              </a:rPr>
              <a:t>17</a:t>
            </a:r>
            <a:r>
              <a:rPr lang="en-US" altLang="zh-CN" sz="1400" dirty="0">
                <a:latin typeface="+mn-lt"/>
              </a:rPr>
              <a:t> batches of product catalogs have been released, with the latest update of </a:t>
            </a:r>
            <a:r>
              <a:rPr lang="en-US" altLang="zh-CN" sz="1400" b="1" dirty="0">
                <a:latin typeface="+mn-lt"/>
              </a:rPr>
              <a:t>38</a:t>
            </a:r>
            <a:r>
              <a:rPr lang="en-US" altLang="zh-CN" sz="1400" dirty="0">
                <a:latin typeface="+mn-lt"/>
              </a:rPr>
              <a:t> product categories </a:t>
            </a:r>
            <a:r>
              <a:rPr lang="en-GB" altLang="zh-CN" sz="1400" dirty="0">
                <a:latin typeface="+mn-lt"/>
              </a:rPr>
              <a:t>as</a:t>
            </a:r>
            <a:r>
              <a:rPr lang="zh-CN" altLang="en-US" sz="1400" dirty="0">
                <a:latin typeface="+mn-lt"/>
              </a:rPr>
              <a:t> </a:t>
            </a:r>
            <a:r>
              <a:rPr lang="en-GB" altLang="zh-CN" sz="1400" dirty="0">
                <a:latin typeface="+mn-lt"/>
              </a:rPr>
              <a:t>Sep 2025</a:t>
            </a:r>
            <a:endParaRPr lang="zh-CN" altLang="en-US" sz="1400" dirty="0">
              <a:latin typeface="+mn-lt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5FCF9F53-5E49-F9EA-39FE-044CEC504151}"/>
              </a:ext>
            </a:extLst>
          </p:cNvPr>
          <p:cNvSpPr txBox="1"/>
          <p:nvPr/>
        </p:nvSpPr>
        <p:spPr>
          <a:xfrm>
            <a:off x="1550469" y="2131643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Product Scope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ADEF452D-ABAF-5093-E3CA-DA05DA125342}"/>
              </a:ext>
            </a:extLst>
          </p:cNvPr>
          <p:cNvSpPr txBox="1"/>
          <p:nvPr/>
        </p:nvSpPr>
        <p:spPr>
          <a:xfrm>
            <a:off x="1413256" y="3222018"/>
            <a:ext cx="2462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Supervision and Penalties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1AF88817-9EC0-8317-F606-7C688DC33A08}"/>
              </a:ext>
            </a:extLst>
          </p:cNvPr>
          <p:cNvSpPr txBox="1"/>
          <p:nvPr/>
        </p:nvSpPr>
        <p:spPr>
          <a:xfrm>
            <a:off x="1177195" y="3447173"/>
            <a:ext cx="3124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lt"/>
              </a:rPr>
              <a:t>Supervision: National and local inspections </a:t>
            </a:r>
          </a:p>
          <a:p>
            <a:r>
              <a:rPr lang="en-US" altLang="zh-CN" sz="1400" dirty="0">
                <a:latin typeface="+mn-lt"/>
              </a:rPr>
              <a:t>Penalties: Rectification, sales bans, fines 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2524AAD4-78FA-4364-7844-F5AEAC1871C6}"/>
              </a:ext>
            </a:extLst>
          </p:cNvPr>
          <p:cNvSpPr txBox="1"/>
          <p:nvPr/>
        </p:nvSpPr>
        <p:spPr>
          <a:xfrm>
            <a:off x="1524545" y="4264817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Testing 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849E6BD5-C4F5-21DE-ADEA-3195DA5E2281}"/>
              </a:ext>
            </a:extLst>
          </p:cNvPr>
          <p:cNvSpPr txBox="1"/>
          <p:nvPr/>
        </p:nvSpPr>
        <p:spPr>
          <a:xfrm>
            <a:off x="1420101" y="4560788"/>
            <a:ext cx="2707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lt"/>
              </a:rPr>
              <a:t>By manufacturer (self-declaration)  or certified 3rd-party bodies 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15CAB230-A21A-E83E-E7E0-1A1B1F524EF7}"/>
              </a:ext>
            </a:extLst>
          </p:cNvPr>
          <p:cNvSpPr txBox="1"/>
          <p:nvPr/>
        </p:nvSpPr>
        <p:spPr>
          <a:xfrm>
            <a:off x="1479742" y="5637511"/>
            <a:ext cx="2156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+mn-lt"/>
              </a:rPr>
              <a:t>Based on relevant national standards</a:t>
            </a:r>
            <a:endParaRPr lang="zh-CN" altLang="en-US" sz="1400" dirty="0">
              <a:latin typeface="+mn-lt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C3CBCB1E-D3DF-4DBB-D879-67B7F3DB2158}"/>
              </a:ext>
            </a:extLst>
          </p:cNvPr>
          <p:cNvSpPr txBox="1"/>
          <p:nvPr/>
        </p:nvSpPr>
        <p:spPr>
          <a:xfrm>
            <a:off x="1563453" y="5278865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Testing Methods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71633BE4-7545-54FB-A967-ACE9592CC9CE}"/>
              </a:ext>
            </a:extLst>
          </p:cNvPr>
          <p:cNvSpPr txBox="1"/>
          <p:nvPr/>
        </p:nvSpPr>
        <p:spPr>
          <a:xfrm>
            <a:off x="4570879" y="5047330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Label Usage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B2066AFD-55D4-1995-27F1-65C9B2F20BA4}"/>
              </a:ext>
            </a:extLst>
          </p:cNvPr>
          <p:cNvSpPr txBox="1"/>
          <p:nvPr/>
        </p:nvSpPr>
        <p:spPr>
          <a:xfrm>
            <a:off x="4563101" y="5338599"/>
            <a:ext cx="3019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lt"/>
              </a:rPr>
              <a:t>Printed &amp; affixed by manufacturer/importer with nationally unified specifications and styles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B8DE6FD7-DC72-A3D8-ED9C-6CEC61BEA711}"/>
              </a:ext>
            </a:extLst>
          </p:cNvPr>
          <p:cNvSpPr txBox="1"/>
          <p:nvPr/>
        </p:nvSpPr>
        <p:spPr>
          <a:xfrm>
            <a:off x="8224927" y="2187761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Nature of the System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201A6E86-9B37-B491-5751-1193BC27B5FA}"/>
              </a:ext>
            </a:extLst>
          </p:cNvPr>
          <p:cNvSpPr txBox="1"/>
          <p:nvPr/>
        </p:nvSpPr>
        <p:spPr>
          <a:xfrm>
            <a:off x="7493534" y="2509408"/>
            <a:ext cx="361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+mn-lt"/>
              </a:rPr>
              <a:t>Mandatory for the production, sale, and import of products within the catalogue</a:t>
            </a:r>
            <a:endParaRPr lang="zh-CN" altLang="en-US" sz="1400" dirty="0">
              <a:latin typeface="+mn-lt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1D4C2AA8-22B5-60EE-C010-996E377C7CF8}"/>
              </a:ext>
            </a:extLst>
          </p:cNvPr>
          <p:cNvSpPr txBox="1"/>
          <p:nvPr/>
        </p:nvSpPr>
        <p:spPr>
          <a:xfrm>
            <a:off x="8380429" y="4184730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Technical Basis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9D838930-3B6A-5C26-CE37-7761FF665192}"/>
              </a:ext>
            </a:extLst>
          </p:cNvPr>
          <p:cNvSpPr txBox="1"/>
          <p:nvPr/>
        </p:nvSpPr>
        <p:spPr>
          <a:xfrm>
            <a:off x="8151664" y="3194905"/>
            <a:ext cx="2156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Label Type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9709BC35-9E30-175B-508B-CA02E2FDEE7D}"/>
              </a:ext>
            </a:extLst>
          </p:cNvPr>
          <p:cNvSpPr txBox="1"/>
          <p:nvPr/>
        </p:nvSpPr>
        <p:spPr>
          <a:xfrm>
            <a:off x="8008857" y="4516144"/>
            <a:ext cx="3059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lt"/>
              </a:rPr>
              <a:t>Mandatory energy efficiency standards for end-use energy-consuming products</a:t>
            </a:r>
            <a:endParaRPr lang="zh-CN" altLang="en-US" sz="1400" dirty="0">
              <a:latin typeface="+mn-lt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95126E20-D2E7-CE87-B4BF-C640BC96AB41}"/>
              </a:ext>
            </a:extLst>
          </p:cNvPr>
          <p:cNvSpPr txBox="1"/>
          <p:nvPr/>
        </p:nvSpPr>
        <p:spPr>
          <a:xfrm>
            <a:off x="8151664" y="5416106"/>
            <a:ext cx="261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+mn-lt"/>
              </a:rPr>
              <a:t>Implementation Pattern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06C684F3-7834-D447-DDE7-09CF5CFA0409}"/>
              </a:ext>
            </a:extLst>
          </p:cNvPr>
          <p:cNvSpPr txBox="1"/>
          <p:nvPr/>
        </p:nvSpPr>
        <p:spPr>
          <a:xfrm>
            <a:off x="8332031" y="5704077"/>
            <a:ext cx="25553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lt"/>
              </a:rPr>
              <a:t>Manufacturer self-declaration + label registration + market surveillance</a:t>
            </a:r>
            <a:endParaRPr lang="zh-CN" altLang="en-US" sz="1400" dirty="0">
              <a:latin typeface="+mn-lt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2A4E9F3B-E2ED-6177-BEE3-25D51484A842}"/>
              </a:ext>
            </a:extLst>
          </p:cNvPr>
          <p:cNvSpPr txBox="1"/>
          <p:nvPr/>
        </p:nvSpPr>
        <p:spPr>
          <a:xfrm>
            <a:off x="8200135" y="3513080"/>
            <a:ext cx="28678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1400" dirty="0">
                <a:latin typeface="+mn-lt"/>
              </a:rPr>
              <a:t>Efficiency Grade: 1-3 or 1-5 </a:t>
            </a:r>
            <a:endParaRPr lang="en-US" altLang="zh-CN" sz="1400" dirty="0">
              <a:latin typeface="+mn-lt"/>
            </a:endParaRPr>
          </a:p>
          <a:p>
            <a:pPr lvl="0"/>
            <a:r>
              <a:rPr lang="zh-CN" altLang="zh-CN" sz="1400" dirty="0">
                <a:latin typeface="+mn-lt"/>
              </a:rPr>
              <a:t>• Level 1: Most efficient </a:t>
            </a:r>
            <a:endParaRPr lang="en-US" altLang="zh-CN" sz="1400" dirty="0">
              <a:latin typeface="+mn-lt"/>
            </a:endParaRPr>
          </a:p>
          <a:p>
            <a:pPr lvl="0"/>
            <a:r>
              <a:rPr lang="zh-CN" altLang="zh-CN" sz="1400" dirty="0">
                <a:latin typeface="+mn-lt"/>
              </a:rPr>
              <a:t>• Level 3/5: Market access threshold </a:t>
            </a:r>
          </a:p>
        </p:txBody>
      </p:sp>
      <p:sp>
        <p:nvSpPr>
          <p:cNvPr id="121" name="object 16">
            <a:extLst>
              <a:ext uri="{FF2B5EF4-FFF2-40B4-BE49-F238E27FC236}">
                <a16:creationId xmlns:a16="http://schemas.microsoft.com/office/drawing/2014/main" id="{71455F6E-78E4-95FB-F497-873F655603B3}"/>
              </a:ext>
            </a:extLst>
          </p:cNvPr>
          <p:cNvSpPr/>
          <p:nvPr/>
        </p:nvSpPr>
        <p:spPr>
          <a:xfrm>
            <a:off x="32581" y="6343015"/>
            <a:ext cx="2999847" cy="492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2710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ABD40-FFC3-D8C0-B90C-5E6BA929C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F46554A-F924-C57E-4B62-E848733CB5E0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514E418-43F8-D88C-01AD-50DE708D8085}"/>
              </a:ext>
            </a:extLst>
          </p:cNvPr>
          <p:cNvSpPr/>
          <p:nvPr/>
        </p:nvSpPr>
        <p:spPr>
          <a:xfrm>
            <a:off x="0" y="-105609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D7FB8C6-E881-6523-8B1D-984A90D68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 Overview: Label Registration - Products and Testing Labs</a:t>
            </a:r>
            <a:endParaRPr lang="zh-CN" altLang="en-US" sz="4800" dirty="0"/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608D6CBD-5074-1327-F99A-D340944B957B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70CCD92-AF23-134A-87CF-C867A4BB56F2}"/>
              </a:ext>
            </a:extLst>
          </p:cNvPr>
          <p:cNvSpPr/>
          <p:nvPr/>
        </p:nvSpPr>
        <p:spPr>
          <a:xfrm>
            <a:off x="5643716" y="1673597"/>
            <a:ext cx="3608437" cy="1478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tx1"/>
                </a:solidFill>
              </a:rPr>
              <a:t>According to official data, there were over 26,000 registered manufacturers and more than 4 million registered product models.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00E503-D76D-E8F2-4BEF-12D03129D4E0}"/>
              </a:ext>
            </a:extLst>
          </p:cNvPr>
          <p:cNvSpPr/>
          <p:nvPr/>
        </p:nvSpPr>
        <p:spPr>
          <a:xfrm>
            <a:off x="2025445" y="4252071"/>
            <a:ext cx="5063612" cy="1783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tx1"/>
                </a:solidFill>
              </a:rPr>
              <a:t>Since 2009, the laboratory registration system has been implemented, with over 2,000 institutions participating in energy efficiency label testing, effectively supporting the implementation of the energy efficiency labeling system.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5F4AD19-FE99-8F55-7943-9A2D8EBDF67F}"/>
              </a:ext>
            </a:extLst>
          </p:cNvPr>
          <p:cNvSpPr/>
          <p:nvPr/>
        </p:nvSpPr>
        <p:spPr>
          <a:xfrm>
            <a:off x="1002890" y="1816330"/>
            <a:ext cx="4001729" cy="208443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形 10" descr="城市 纯色填充">
            <a:extLst>
              <a:ext uri="{FF2B5EF4-FFF2-40B4-BE49-F238E27FC236}">
                <a16:creationId xmlns:a16="http://schemas.microsoft.com/office/drawing/2014/main" id="{5AE0C879-3DBE-F9FB-D200-6C0F6392D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045" y="2157287"/>
            <a:ext cx="914400" cy="9144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FC92720-9709-54AC-DBDA-BC30DC4E3020}"/>
              </a:ext>
            </a:extLst>
          </p:cNvPr>
          <p:cNvSpPr txBox="1"/>
          <p:nvPr/>
        </p:nvSpPr>
        <p:spPr>
          <a:xfrm>
            <a:off x="2025445" y="2313247"/>
            <a:ext cx="2703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latin typeface="+mn-lt"/>
              </a:rPr>
              <a:t>26,000+ </a:t>
            </a:r>
            <a:r>
              <a:rPr lang="en-US" altLang="zh-CN" sz="2000" dirty="0">
                <a:latin typeface="+mn-lt"/>
              </a:rPr>
              <a:t>registered manufacturers</a:t>
            </a:r>
            <a:endParaRPr lang="zh-CN" altLang="en-US" sz="2000" dirty="0">
              <a:latin typeface="+mn-lt"/>
            </a:endParaRPr>
          </a:p>
        </p:txBody>
      </p:sp>
      <p:pic>
        <p:nvPicPr>
          <p:cNvPr id="14" name="图形 13" descr="清单 纯色填充">
            <a:extLst>
              <a:ext uri="{FF2B5EF4-FFF2-40B4-BE49-F238E27FC236}">
                <a16:creationId xmlns:a16="http://schemas.microsoft.com/office/drawing/2014/main" id="{A66499A9-59B5-3D0A-0CD2-CB4700DBE5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2568" y="2897292"/>
            <a:ext cx="914400" cy="9144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D84E776-CE53-CC39-34E7-45AB66EEFECE}"/>
              </a:ext>
            </a:extLst>
          </p:cNvPr>
          <p:cNvSpPr txBox="1"/>
          <p:nvPr/>
        </p:nvSpPr>
        <p:spPr>
          <a:xfrm>
            <a:off x="1705897" y="3075452"/>
            <a:ext cx="2703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latin typeface="+mn-lt"/>
              </a:rPr>
              <a:t>4 million+ </a:t>
            </a:r>
            <a:r>
              <a:rPr lang="en-US" altLang="zh-CN" sz="2000" dirty="0">
                <a:latin typeface="+mn-lt"/>
              </a:rPr>
              <a:t>registered product models</a:t>
            </a:r>
            <a:endParaRPr lang="zh-CN" altLang="en-US" sz="2000" dirty="0">
              <a:latin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60DD1C-A47E-22BE-0948-CEB828C19BC0}"/>
              </a:ext>
            </a:extLst>
          </p:cNvPr>
          <p:cNvSpPr/>
          <p:nvPr/>
        </p:nvSpPr>
        <p:spPr>
          <a:xfrm>
            <a:off x="1568245" y="1579448"/>
            <a:ext cx="3111910" cy="473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As of the end of 2024 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5A4148E-036D-7E92-B44A-F7174F365A43}"/>
              </a:ext>
            </a:extLst>
          </p:cNvPr>
          <p:cNvSpPr/>
          <p:nvPr/>
        </p:nvSpPr>
        <p:spPr>
          <a:xfrm>
            <a:off x="7162799" y="3811692"/>
            <a:ext cx="4001729" cy="208443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形 18" descr="上升趋势条形图 纯色填充">
            <a:extLst>
              <a:ext uri="{FF2B5EF4-FFF2-40B4-BE49-F238E27FC236}">
                <a16:creationId xmlns:a16="http://schemas.microsoft.com/office/drawing/2014/main" id="{84642993-26D4-2801-5BB4-7B0B07AF7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0284" y="4051804"/>
            <a:ext cx="914400" cy="9144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D7CF703-2FBF-8FFC-F0C2-8666F298E039}"/>
              </a:ext>
            </a:extLst>
          </p:cNvPr>
          <p:cNvSpPr txBox="1"/>
          <p:nvPr/>
        </p:nvSpPr>
        <p:spPr>
          <a:xfrm>
            <a:off x="8326985" y="4319873"/>
            <a:ext cx="2703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latin typeface="+mn-lt"/>
              </a:rPr>
              <a:t>2,000+ </a:t>
            </a:r>
            <a:r>
              <a:rPr lang="en-US" altLang="zh-CN" sz="2000" dirty="0">
                <a:latin typeface="+mn-lt"/>
              </a:rPr>
              <a:t>participating testing institutions</a:t>
            </a:r>
            <a:endParaRPr lang="zh-CN" alt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5516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55D3-52DA-0700-0872-8146C8E97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0442219-C292-AF57-4FE6-ED150955220F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FCB5434-E242-C588-4477-DB5864BADF60}"/>
              </a:ext>
            </a:extLst>
          </p:cNvPr>
          <p:cNvSpPr/>
          <p:nvPr/>
        </p:nvSpPr>
        <p:spPr>
          <a:xfrm>
            <a:off x="0" y="-105609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F471922-3FE6-EA73-B1C8-031F45B1E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 Overview: Evolution of CEL Appearance </a:t>
            </a:r>
            <a:endParaRPr lang="zh-CN" altLang="en-US" sz="4800" dirty="0"/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77C11DB7-50A5-7291-8F66-BC0A43EE649C}"/>
              </a:ext>
            </a:extLst>
          </p:cNvPr>
          <p:cNvSpPr/>
          <p:nvPr/>
        </p:nvSpPr>
        <p:spPr>
          <a:xfrm>
            <a:off x="124644" y="6347643"/>
            <a:ext cx="3224612" cy="51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91C57C8-D937-746F-ECA1-31F101D9EA99}"/>
              </a:ext>
            </a:extLst>
          </p:cNvPr>
          <p:cNvSpPr txBox="1"/>
          <p:nvPr/>
        </p:nvSpPr>
        <p:spPr>
          <a:xfrm>
            <a:off x="272631" y="4587880"/>
            <a:ext cx="2703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n-lt"/>
              </a:rPr>
              <a:t>The first edition of CEL</a:t>
            </a:r>
            <a:endParaRPr lang="zh-CN" altLang="en-US" sz="2000" b="1" dirty="0">
              <a:latin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0B5D12-19CF-6F04-952A-13A81720315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945" y="713095"/>
            <a:ext cx="2234458" cy="38385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8BDC7C9-74CA-7BB4-DFA1-643EC87B7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" t="1776" r="6554" b="2171"/>
          <a:stretch>
            <a:fillRect/>
          </a:stretch>
        </p:blipFill>
        <p:spPr>
          <a:xfrm>
            <a:off x="3907080" y="722845"/>
            <a:ext cx="2452750" cy="382883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A4B9ADE-FA06-C1C5-1197-972D6C1DCD79}"/>
              </a:ext>
            </a:extLst>
          </p:cNvPr>
          <p:cNvSpPr txBox="1"/>
          <p:nvPr/>
        </p:nvSpPr>
        <p:spPr>
          <a:xfrm>
            <a:off x="3738052" y="4587880"/>
            <a:ext cx="2790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n-lt"/>
              </a:rPr>
              <a:t>Currently applied format since 206 </a:t>
            </a:r>
            <a:endParaRPr lang="zh-CN" altLang="en-US" sz="2000" b="1" dirty="0">
              <a:latin typeface="+mn-lt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86A1AA1B-494D-8F21-68EB-EC40AC7F598C}"/>
              </a:ext>
            </a:extLst>
          </p:cNvPr>
          <p:cNvCxnSpPr>
            <a:cxnSpLocks/>
          </p:cNvCxnSpPr>
          <p:nvPr/>
        </p:nvCxnSpPr>
        <p:spPr>
          <a:xfrm>
            <a:off x="2689483" y="2580640"/>
            <a:ext cx="1120517" cy="0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462C4C61-57BF-0C75-60CE-67C132D16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306696"/>
              </p:ext>
            </p:extLst>
          </p:nvPr>
        </p:nvGraphicFramePr>
        <p:xfrm>
          <a:off x="6823447" y="928047"/>
          <a:ext cx="490493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281">
                  <a:extLst>
                    <a:ext uri="{9D8B030D-6E8A-4147-A177-3AD203B41FA5}">
                      <a16:colId xmlns:a16="http://schemas.microsoft.com/office/drawing/2014/main" val="597266092"/>
                    </a:ext>
                  </a:extLst>
                </a:gridCol>
                <a:gridCol w="3299655">
                  <a:extLst>
                    <a:ext uri="{9D8B030D-6E8A-4147-A177-3AD203B41FA5}">
                      <a16:colId xmlns:a16="http://schemas.microsoft.com/office/drawing/2014/main" val="308963488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lt"/>
                        </a:rPr>
                        <a:t>Key Information on the Energy Label</a:t>
                      </a:r>
                    </a:p>
                  </a:txBody>
                  <a:tcPr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22899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Core Efficiency Metrics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Energy Efficiency Grade (1-3): 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Clear visual ranking, Grade 1 represents the highest efficiency.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9969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Energy Consumption/Key Indicator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: e.g., kWh/cycle, thermal efficiency (%).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18387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Product &amp; Producer Identification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Producer Name (or brand)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32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Product Model Number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53998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Compliance &amp; Verification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Mandatory Standard Number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: References the official GB standard used for testing.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7832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R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QR Code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lt"/>
                        </a:rPr>
                        <a:t>: Provides instant access to the official public record for verification.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208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831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90ABC-D5A8-AF7F-14FC-B19FDDF8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476797D-E149-F05E-D508-623D5B52C128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F16CC54-827D-2A50-5C91-FB080FE115DE}"/>
              </a:ext>
            </a:extLst>
          </p:cNvPr>
          <p:cNvSpPr/>
          <p:nvPr/>
        </p:nvSpPr>
        <p:spPr>
          <a:xfrm>
            <a:off x="0" y="-105609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E322DBE-D6E4-097E-64B1-DDE608DBA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 Overview: CEL System &amp; EU EED  </a:t>
            </a:r>
            <a:endParaRPr lang="zh-CN" altLang="en-US" sz="4800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A8C1A79-660A-1BC0-EF6A-BA090F31E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31295"/>
              </p:ext>
            </p:extLst>
          </p:nvPr>
        </p:nvGraphicFramePr>
        <p:xfrm>
          <a:off x="924232" y="748865"/>
          <a:ext cx="10540182" cy="55221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2477">
                  <a:extLst>
                    <a:ext uri="{9D8B030D-6E8A-4147-A177-3AD203B41FA5}">
                      <a16:colId xmlns:a16="http://schemas.microsoft.com/office/drawing/2014/main" val="550294912"/>
                    </a:ext>
                  </a:extLst>
                </a:gridCol>
                <a:gridCol w="4189691">
                  <a:extLst>
                    <a:ext uri="{9D8B030D-6E8A-4147-A177-3AD203B41FA5}">
                      <a16:colId xmlns:a16="http://schemas.microsoft.com/office/drawing/2014/main" val="1634264348"/>
                    </a:ext>
                  </a:extLst>
                </a:gridCol>
                <a:gridCol w="4698014">
                  <a:extLst>
                    <a:ext uri="{9D8B030D-6E8A-4147-A177-3AD203B41FA5}">
                      <a16:colId xmlns:a16="http://schemas.microsoft.com/office/drawing/2014/main" val="2838197419"/>
                    </a:ext>
                  </a:extLst>
                </a:gridCol>
              </a:tblGrid>
              <a:tr h="320143">
                <a:tc gridSpan="3">
                  <a:txBody>
                    <a:bodyPr/>
                    <a:lstStyle/>
                    <a:p>
                      <a:pPr marL="0" marR="0" lvl="0" indent="0" algn="ctr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China-EU Energy Efficiency Policy Comparison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385356"/>
                  </a:ext>
                </a:extLst>
              </a:tr>
              <a:tr h="29167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Dimension</a:t>
                      </a:r>
                      <a:endParaRPr lang="zh-CN" altLang="en-US" sz="16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altLang="zh-CN" sz="1600" b="1" dirty="0">
                          <a:latin typeface="+mn-lt"/>
                        </a:rPr>
                        <a:t>China Energy Label System (2025 Update)</a:t>
                      </a:r>
                      <a:endParaRPr lang="zh-CN" altLang="en-US" sz="16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 EED &amp; EE1st Principle</a:t>
                      </a:r>
                      <a:endParaRPr lang="zh-CN" altLang="en-US" sz="16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880094"/>
                  </a:ext>
                </a:extLst>
              </a:tr>
              <a:tr h="748784"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 Concept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Guides the market and consumers through </a:t>
                      </a:r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 energy efficiency grading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+mn-lt"/>
                        </a:rPr>
                        <a:t>Establishes energy efficiency as a </a:t>
                      </a:r>
                      <a:r>
                        <a:rPr lang="en-US" altLang="zh-CN" sz="1600" b="1" dirty="0">
                          <a:latin typeface="+mn-lt"/>
                        </a:rPr>
                        <a:t>fundamental principle</a:t>
                      </a:r>
                      <a:r>
                        <a:rPr lang="en-US" altLang="zh-CN" sz="1600" dirty="0">
                          <a:latin typeface="+mn-lt"/>
                        </a:rPr>
                        <a:t> of energy policy, systematically prioritizing demand-side resources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924424"/>
                  </a:ext>
                </a:extLst>
              </a:tr>
              <a:tr h="748784"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Setting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Supports national carbon deduction goals by improving the efficiency of specific products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+mn-lt"/>
                        </a:rPr>
                        <a:t>A binding target to reduce </a:t>
                      </a:r>
                      <a:r>
                        <a:rPr lang="en-US" altLang="zh-CN" sz="1600" b="1" dirty="0">
                          <a:latin typeface="+mn-lt"/>
                        </a:rPr>
                        <a:t>final energy consumption </a:t>
                      </a:r>
                      <a:r>
                        <a:rPr lang="en-US" altLang="zh-CN" sz="1600" dirty="0">
                          <a:latin typeface="+mn-lt"/>
                        </a:rPr>
                        <a:t>by </a:t>
                      </a:r>
                      <a:r>
                        <a:rPr lang="en-US" altLang="zh-CN" sz="1600" b="1" dirty="0">
                          <a:latin typeface="+mn-lt"/>
                        </a:rPr>
                        <a:t>11.7%</a:t>
                      </a:r>
                      <a:r>
                        <a:rPr lang="en-US" altLang="zh-CN" sz="1600" dirty="0">
                          <a:latin typeface="+mn-lt"/>
                        </a:rPr>
                        <a:t> by 2030 compared to 2020 projections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04590"/>
                  </a:ext>
                </a:extLst>
              </a:tr>
              <a:tr h="967178"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 Measures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Publishes the </a:t>
                      </a:r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"Product Catalog (2025 Edition)"</a:t>
                      </a:r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and implementation rules, covering appliances, motors, etc.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+mn-lt"/>
                        </a:rPr>
                        <a:t>Implements a renewables-based and integrated </a:t>
                      </a:r>
                      <a:r>
                        <a:rPr lang="en-US" altLang="zh-CN" sz="1600" b="1" dirty="0">
                          <a:latin typeface="+mn-lt"/>
                        </a:rPr>
                        <a:t>Energy System</a:t>
                      </a:r>
                      <a:r>
                        <a:rPr lang="en-US" altLang="zh-CN" sz="1600" dirty="0">
                          <a:latin typeface="+mn-lt"/>
                        </a:rPr>
                        <a:t>, sets </a:t>
                      </a:r>
                      <a:r>
                        <a:rPr lang="en-US" altLang="zh-CN" sz="1600" b="1" dirty="0">
                          <a:latin typeface="+mn-lt"/>
                        </a:rPr>
                        <a:t>annual renovation obligations </a:t>
                      </a:r>
                      <a:r>
                        <a:rPr lang="en-US" altLang="zh-CN" sz="1600" dirty="0">
                          <a:latin typeface="+mn-lt"/>
                        </a:rPr>
                        <a:t>for the public sector (1.9%), and promotes </a:t>
                      </a:r>
                      <a:r>
                        <a:rPr lang="en-US" altLang="zh-CN" sz="1600" b="1" dirty="0">
                          <a:latin typeface="+mn-lt"/>
                        </a:rPr>
                        <a:t>Energy Performance Contracting (EPC) </a:t>
                      </a:r>
                      <a:endParaRPr lang="zh-CN" altLang="en-US" sz="16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71472"/>
                  </a:ext>
                </a:extLst>
              </a:tr>
              <a:tr h="748784"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Binding Nature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Mandatory</a:t>
                      </a:r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Products must be labeled and meet minimum standards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>
                          <a:latin typeface="+mn-lt"/>
                        </a:rPr>
                        <a:t>Mandatory</a:t>
                      </a:r>
                      <a:r>
                        <a:rPr lang="en-US" altLang="zh-CN" sz="1600" dirty="0">
                          <a:latin typeface="+mn-lt"/>
                        </a:rPr>
                        <a:t>: The 2030 final energy consumption target is collectively binding on Member States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528523"/>
                  </a:ext>
                </a:extLst>
              </a:tr>
              <a:tr h="580341"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Level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+mn-lt"/>
                        </a:rPr>
                        <a:t>Focuses on </a:t>
                      </a:r>
                      <a:r>
                        <a:rPr lang="en-US" altLang="zh-CN" sz="1600" b="1" dirty="0">
                          <a:latin typeface="+mn-lt"/>
                        </a:rPr>
                        <a:t>end-use energy-consuming products</a:t>
                      </a:r>
                      <a:endParaRPr lang="zh-CN" altLang="en-US" sz="16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+mn-lt"/>
                        </a:rPr>
                        <a:t>Integrated throughout the entire decision-making process (</a:t>
                      </a:r>
                      <a:r>
                        <a:rPr lang="en-US" altLang="zh-CN" sz="1600" b="1" dirty="0">
                          <a:latin typeface="+mn-lt"/>
                        </a:rPr>
                        <a:t>strategy, planning, investment</a:t>
                      </a:r>
                      <a:r>
                        <a:rPr lang="en-US" altLang="zh-CN" sz="1600" dirty="0">
                          <a:latin typeface="+mn-lt"/>
                        </a:rPr>
                        <a:t>)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159993"/>
                  </a:ext>
                </a:extLst>
              </a:tr>
              <a:tr h="698493">
                <a:tc>
                  <a:txBody>
                    <a:bodyPr/>
                    <a:lstStyle/>
                    <a:p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Synergy &amp; Differences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zh-CN" sz="1600" b="1" dirty="0">
                          <a:latin typeface="+mn-lt"/>
                        </a:rPr>
                        <a:t>Aligned Path</a:t>
                      </a:r>
                      <a:r>
                        <a:rPr lang="en-US" altLang="zh-CN" sz="1600" dirty="0">
                          <a:latin typeface="+mn-lt"/>
                        </a:rPr>
                        <a:t>: Both recognize energy efficiency as key to the energy transition.</a:t>
                      </a:r>
                    </a:p>
                    <a:p>
                      <a:r>
                        <a:rPr lang="en-US" altLang="zh-CN" sz="1600" b="1" dirty="0">
                          <a:latin typeface="+mn-lt"/>
                        </a:rPr>
                        <a:t>Complementary Scope</a:t>
                      </a:r>
                      <a:r>
                        <a:rPr lang="en-US" altLang="zh-CN" sz="1600" dirty="0">
                          <a:latin typeface="+mn-lt"/>
                        </a:rPr>
                        <a:t>: China's system targets the manufacturing side of products, while the EU directive covers system operation.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624979"/>
                  </a:ext>
                </a:extLst>
              </a:tr>
            </a:tbl>
          </a:graphicData>
        </a:graphic>
      </p:graphicFrame>
      <p:sp>
        <p:nvSpPr>
          <p:cNvPr id="6" name="object 16">
            <a:extLst>
              <a:ext uri="{FF2B5EF4-FFF2-40B4-BE49-F238E27FC236}">
                <a16:creationId xmlns:a16="http://schemas.microsoft.com/office/drawing/2014/main" id="{A610E0AE-FF7A-C96E-8561-B404D313D212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7268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82C96C5-0F92-8D80-5971-7285BC63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6226F48-C10E-C43D-92E1-FDD53111B643}"/>
              </a:ext>
            </a:extLst>
          </p:cNvPr>
          <p:cNvSpPr/>
          <p:nvPr/>
        </p:nvSpPr>
        <p:spPr>
          <a:xfrm>
            <a:off x="-1" y="0"/>
            <a:ext cx="1230923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68C4195-3E82-30E6-5098-0549E2331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25" y="2515394"/>
            <a:ext cx="1641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1500" b="1" i="1" dirty="0">
                <a:solidFill>
                  <a:srgbClr val="197519"/>
                </a:solidFill>
              </a:rPr>
              <a:t>02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64739F-CD6B-39BB-F301-8D3C0C6BA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471" y="3238858"/>
            <a:ext cx="72958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197519"/>
                </a:solidFill>
              </a:rPr>
              <a:t>The 2025 Regulatory Landscape</a:t>
            </a:r>
            <a:endParaRPr lang="zh-CN" altLang="en-US" sz="3600" b="1" dirty="0">
              <a:solidFill>
                <a:srgbClr val="197519"/>
              </a:solidFill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380BD68A-62A2-563C-4C55-859B01FDC591}"/>
              </a:ext>
            </a:extLst>
          </p:cNvPr>
          <p:cNvSpPr>
            <a:spLocks noChangeArrowheads="1"/>
          </p:cNvSpPr>
          <p:nvPr/>
        </p:nvSpPr>
        <p:spPr bwMode="auto">
          <a:xfrm rot="9233090">
            <a:off x="9509125" y="2454275"/>
            <a:ext cx="266700" cy="230188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646BF563-3E55-9B56-2522-FB7AEF4CFB7C}"/>
              </a:ext>
            </a:extLst>
          </p:cNvPr>
          <p:cNvSpPr>
            <a:spLocks noChangeArrowheads="1"/>
          </p:cNvSpPr>
          <p:nvPr/>
        </p:nvSpPr>
        <p:spPr bwMode="auto">
          <a:xfrm rot="-6030424">
            <a:off x="9044755" y="2807186"/>
            <a:ext cx="396875" cy="342900"/>
          </a:xfrm>
          <a:prstGeom prst="triangle">
            <a:avLst>
              <a:gd name="adj" fmla="val 50000"/>
            </a:avLst>
          </a:prstGeom>
          <a:solidFill>
            <a:srgbClr val="30903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92352416-4D8E-91E4-2F58-63A12F3AEABA}"/>
              </a:ext>
            </a:extLst>
          </p:cNvPr>
          <p:cNvSpPr>
            <a:spLocks noChangeArrowheads="1"/>
          </p:cNvSpPr>
          <p:nvPr/>
        </p:nvSpPr>
        <p:spPr bwMode="auto">
          <a:xfrm rot="-228606">
            <a:off x="9024938" y="1804988"/>
            <a:ext cx="266700" cy="230187"/>
          </a:xfrm>
          <a:prstGeom prst="triangle">
            <a:avLst>
              <a:gd name="adj" fmla="val 50000"/>
            </a:avLst>
          </a:prstGeom>
          <a:solidFill>
            <a:srgbClr val="2B7E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B73D4F5-6E22-CECB-FFD4-8E61C2140716}"/>
              </a:ext>
            </a:extLst>
          </p:cNvPr>
          <p:cNvGrpSpPr>
            <a:grpSpLocks/>
          </p:cNvGrpSpPr>
          <p:nvPr/>
        </p:nvGrpSpPr>
        <p:grpSpPr bwMode="auto">
          <a:xfrm>
            <a:off x="9934575" y="3132138"/>
            <a:ext cx="1435100" cy="1309687"/>
            <a:chOff x="9933940" y="3132138"/>
            <a:chExt cx="1435100" cy="1309686"/>
          </a:xfrm>
        </p:grpSpPr>
        <p:sp>
          <p:nvSpPr>
            <p:cNvPr id="7176" name="等腰三角形 22">
              <a:extLst>
                <a:ext uri="{FF2B5EF4-FFF2-40B4-BE49-F238E27FC236}">
                  <a16:creationId xmlns:a16="http://schemas.microsoft.com/office/drawing/2014/main" id="{C86AE4AD-A584-50D4-95A8-3A91BF32BD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687839">
              <a:off x="9933940" y="3427412"/>
              <a:ext cx="1176338" cy="1014412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rgbClr val="19751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C20F"/>
                </a:solidFill>
                <a:latin typeface="Calibri" pitchFamily="34" charset="0"/>
                <a:ea typeface="幼圆" pitchFamily="49" charset="-122"/>
              </a:endParaRPr>
            </a:p>
          </p:txBody>
        </p:sp>
        <p:grpSp>
          <p:nvGrpSpPr>
            <p:cNvPr id="7177" name="组合 2">
              <a:extLst>
                <a:ext uri="{FF2B5EF4-FFF2-40B4-BE49-F238E27FC236}">
                  <a16:creationId xmlns:a16="http://schemas.microsoft.com/office/drawing/2014/main" id="{A9BD8C67-01B1-20A4-38E3-F9082B033F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65703" y="3132138"/>
              <a:ext cx="1303337" cy="1279524"/>
              <a:chOff x="10065703" y="3132138"/>
              <a:chExt cx="1303337" cy="1279524"/>
            </a:xfrm>
          </p:grpSpPr>
          <p:sp>
            <p:nvSpPr>
              <p:cNvPr id="7178" name="等腰三角形 21">
                <a:extLst>
                  <a:ext uri="{FF2B5EF4-FFF2-40B4-BE49-F238E27FC236}">
                    <a16:creationId xmlns:a16="http://schemas.microsoft.com/office/drawing/2014/main" id="{4B8FD896-B58B-80A4-10CF-C70061F5F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687839">
                <a:off x="10065703" y="3487738"/>
                <a:ext cx="944562" cy="815975"/>
              </a:xfrm>
              <a:prstGeom prst="triangle">
                <a:avLst>
                  <a:gd name="adj" fmla="val 50000"/>
                </a:avLst>
              </a:prstGeom>
              <a:solidFill>
                <a:srgbClr val="197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  <a:latin typeface="Calibri" pitchFamily="34" charset="0"/>
                  <a:ea typeface="幼圆" pitchFamily="49" charset="-122"/>
                </a:endParaRPr>
              </a:p>
            </p:txBody>
          </p:sp>
          <p:grpSp>
            <p:nvGrpSpPr>
              <p:cNvPr id="7179" name="组合 1">
                <a:extLst>
                  <a:ext uri="{FF2B5EF4-FFF2-40B4-BE49-F238E27FC236}">
                    <a16:creationId xmlns:a16="http://schemas.microsoft.com/office/drawing/2014/main" id="{12099A74-1A44-3C82-BD94-D30B83AAF3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165715" y="3132138"/>
                <a:ext cx="1203325" cy="1279524"/>
                <a:chOff x="10165715" y="3132138"/>
                <a:chExt cx="1203325" cy="1279524"/>
              </a:xfrm>
            </p:grpSpPr>
            <p:sp>
              <p:nvSpPr>
                <p:cNvPr id="7180" name="椭圆 23">
                  <a:extLst>
                    <a:ext uri="{FF2B5EF4-FFF2-40B4-BE49-F238E27FC236}">
                      <a16:creationId xmlns:a16="http://schemas.microsoft.com/office/drawing/2014/main" id="{169541BE-2949-C10F-2957-B3AC5498C9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1254740" y="37925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1" name="椭圆 24">
                  <a:extLst>
                    <a:ext uri="{FF2B5EF4-FFF2-40B4-BE49-F238E27FC236}">
                      <a16:creationId xmlns:a16="http://schemas.microsoft.com/office/drawing/2014/main" id="{33574F31-7A53-0538-495C-A247F90148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165715" y="4295774"/>
                  <a:ext cx="115888" cy="115888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2" name="椭圆 25">
                  <a:extLst>
                    <a:ext uri="{FF2B5EF4-FFF2-40B4-BE49-F238E27FC236}">
                      <a16:creationId xmlns:a16="http://schemas.microsoft.com/office/drawing/2014/main" id="{88F7609D-DAE8-F978-5AEB-E8B8B45987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283190" y="31321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</p:grpSp>
        </p:grpSp>
      </p:grp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F80C8D2F-BB3C-B3DB-A557-9327D3DC3A76}"/>
              </a:ext>
            </a:extLst>
          </p:cNvPr>
          <p:cNvSpPr>
            <a:spLocks noChangeArrowheads="1"/>
          </p:cNvSpPr>
          <p:nvPr/>
        </p:nvSpPr>
        <p:spPr bwMode="auto">
          <a:xfrm rot="-3389783">
            <a:off x="8616157" y="2162969"/>
            <a:ext cx="127000" cy="109537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831D41F2-7045-7711-81F8-8E913787D7D8}"/>
              </a:ext>
            </a:extLst>
          </p:cNvPr>
          <p:cNvSpPr>
            <a:spLocks noChangeArrowheads="1"/>
          </p:cNvSpPr>
          <p:nvPr/>
        </p:nvSpPr>
        <p:spPr bwMode="auto">
          <a:xfrm rot="8748521">
            <a:off x="8974138" y="2314575"/>
            <a:ext cx="128587" cy="109538"/>
          </a:xfrm>
          <a:prstGeom prst="triangle">
            <a:avLst>
              <a:gd name="adj" fmla="val 50000"/>
            </a:avLst>
          </a:prstGeom>
          <a:solidFill>
            <a:srgbClr val="55955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cxnSp>
        <p:nvCxnSpPr>
          <p:cNvPr id="2063" name="Straight Connector 13">
            <a:extLst>
              <a:ext uri="{FF2B5EF4-FFF2-40B4-BE49-F238E27FC236}">
                <a16:creationId xmlns:a16="http://schemas.microsoft.com/office/drawing/2014/main" id="{A6CEF00A-96F3-D235-0D10-16908D22D60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417638" y="4110038"/>
            <a:ext cx="7208837" cy="0"/>
          </a:xfrm>
          <a:prstGeom prst="line">
            <a:avLst/>
          </a:prstGeom>
          <a:noFill/>
          <a:ln w="19050" cap="sq">
            <a:solidFill>
              <a:srgbClr val="197519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68073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7BCF2-5359-6183-EB89-3B5150E85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1E53B55-9303-DA82-F2FC-8876870ECC55}"/>
              </a:ext>
            </a:extLst>
          </p:cNvPr>
          <p:cNvSpPr/>
          <p:nvPr/>
        </p:nvSpPr>
        <p:spPr>
          <a:xfrm>
            <a:off x="0" y="-108642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195860A-F75D-71C9-EE88-53B4FD7FB586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B0EE5F9-02C5-FA10-F0D7-FF419EFA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2. The 2025 Regulatory Landscape-Newly Issued Announcement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A500A8C8-BD97-DC6F-B09F-2E1CE89E7076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0ACBE0B-15CE-D1EB-EBE5-DF4B685FFA02}"/>
              </a:ext>
            </a:extLst>
          </p:cNvPr>
          <p:cNvSpPr txBox="1">
            <a:spLocks/>
          </p:cNvSpPr>
          <p:nvPr/>
        </p:nvSpPr>
        <p:spPr bwMode="auto">
          <a:xfrm>
            <a:off x="927714" y="882494"/>
            <a:ext cx="4702506" cy="273345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On Sept 26, 2025, NDRC and SAMR jointly released announcement on </a:t>
            </a:r>
            <a:r>
              <a:rPr lang="en-US" altLang="zh-CN" sz="2400" b="1" i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China Energy Label Product Catalogue (2025 Edition) </a:t>
            </a:r>
            <a:r>
              <a:rPr lang="en-US" altLang="zh-CN" sz="2400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(</a:t>
            </a:r>
            <a:r>
              <a:rPr lang="pt-BR" altLang="zh-CN" sz="2400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Document No. FGHRZR [2025] No. 1218)</a:t>
            </a:r>
            <a:endParaRPr lang="en-US" altLang="zh-CN" sz="2400" dirty="0">
              <a:solidFill>
                <a:srgbClr val="70AD47">
                  <a:lumMod val="50000"/>
                </a:srgbClr>
              </a:solidFill>
              <a:latin typeface="Calibri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FC9FB14-8BB2-AF06-5018-16E5A7E0F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781" y="786748"/>
            <a:ext cx="4975505" cy="5045092"/>
          </a:xfrm>
          <a:prstGeom prst="rect">
            <a:avLst/>
          </a:prstGeom>
        </p:spPr>
      </p:pic>
      <p:pic>
        <p:nvPicPr>
          <p:cNvPr id="24" name="图形 23" descr="剪贴板 纯色填充">
            <a:extLst>
              <a:ext uri="{FF2B5EF4-FFF2-40B4-BE49-F238E27FC236}">
                <a16:creationId xmlns:a16="http://schemas.microsoft.com/office/drawing/2014/main" id="{7F55BF59-0288-4E20-FC87-F70FA83E9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5976" y="1668928"/>
            <a:ext cx="956206" cy="956206"/>
          </a:xfrm>
          <a:prstGeom prst="rect">
            <a:avLst/>
          </a:prstGeom>
        </p:spPr>
      </p:pic>
      <p:sp>
        <p:nvSpPr>
          <p:cNvPr id="28" name="标题 1">
            <a:extLst>
              <a:ext uri="{FF2B5EF4-FFF2-40B4-BE49-F238E27FC236}">
                <a16:creationId xmlns:a16="http://schemas.microsoft.com/office/drawing/2014/main" id="{7FFDB522-AA63-1667-5793-C72B2FD6ACD5}"/>
              </a:ext>
            </a:extLst>
          </p:cNvPr>
          <p:cNvSpPr txBox="1">
            <a:spLocks/>
          </p:cNvSpPr>
          <p:nvPr/>
        </p:nvSpPr>
        <p:spPr bwMode="auto">
          <a:xfrm>
            <a:off x="927714" y="3723695"/>
            <a:ext cx="4702506" cy="2733456"/>
          </a:xfrm>
          <a:prstGeom prst="rect">
            <a:avLst/>
          </a:prstGeom>
          <a:noFill/>
          <a:ln w="19050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With this update, China's energy efficiency labeling management now covers </a:t>
            </a:r>
            <a:r>
              <a:rPr lang="en-US" altLang="zh-CN" sz="32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38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 </a:t>
            </a:r>
            <a:r>
              <a:rPr lang="en-US" altLang="zh-CN" sz="2400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product categories, thereby bringing the implementation rules into accordance with current national standards.</a:t>
            </a:r>
          </a:p>
        </p:txBody>
      </p:sp>
    </p:spTree>
    <p:extLst>
      <p:ext uri="{BB962C8B-B14F-4D97-AF65-F5344CB8AC3E}">
        <p14:creationId xmlns:p14="http://schemas.microsoft.com/office/powerpoint/2010/main" val="3745008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26CE3-546A-5353-8545-E3CA4E67A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4344DE83-57D6-68BC-7D4D-53170F43BD12}"/>
              </a:ext>
            </a:extLst>
          </p:cNvPr>
          <p:cNvSpPr/>
          <p:nvPr/>
        </p:nvSpPr>
        <p:spPr>
          <a:xfrm>
            <a:off x="7174075" y="684714"/>
            <a:ext cx="254178" cy="42573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9B1C524-422E-5F8B-D21B-92FE806507DC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3036A-B5EF-F0E9-D787-DC4921C27EF8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494F35-1867-CFAD-609D-524096C57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2. The 2025 Regulatory Landscape-Product Catalogue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2E3AC952-ED70-558D-5ABA-0592E2EB18E1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663E6D-DAEA-4144-ECA1-DC2E7EA32C99}"/>
              </a:ext>
            </a:extLst>
          </p:cNvPr>
          <p:cNvSpPr txBox="1">
            <a:spLocks/>
          </p:cNvSpPr>
          <p:nvPr/>
        </p:nvSpPr>
        <p:spPr bwMode="auto">
          <a:xfrm>
            <a:off x="2285586" y="668627"/>
            <a:ext cx="8931763" cy="46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As of Oct 2025, </a:t>
            </a: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Product Catalogue covers </a:t>
            </a:r>
            <a:r>
              <a:rPr lang="en-US" altLang="zh-CN" sz="3200" b="1" dirty="0">
                <a:latin typeface="Calibri"/>
                <a:ea typeface="宋体" panose="02010600030101010101" pitchFamily="2" charset="-122"/>
                <a:cs typeface="+mn-cs"/>
              </a:rPr>
              <a:t>38 </a:t>
            </a: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product categories in </a:t>
            </a:r>
            <a:r>
              <a:rPr lang="en-US" altLang="zh-CN" sz="3200" b="1" dirty="0">
                <a:latin typeface="Calibri"/>
                <a:ea typeface="宋体" panose="02010600030101010101" pitchFamily="2" charset="-122"/>
                <a:cs typeface="+mn-cs"/>
              </a:rPr>
              <a:t>5</a:t>
            </a: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 areas.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439F85-DA0A-59B6-E0A9-0B8B0E8C6E7F}"/>
              </a:ext>
            </a:extLst>
          </p:cNvPr>
          <p:cNvSpPr txBox="1"/>
          <p:nvPr/>
        </p:nvSpPr>
        <p:spPr>
          <a:xfrm>
            <a:off x="820927" y="1370547"/>
            <a:ext cx="2842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Household Appliances (10)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786F6B5-D907-8B7E-A94D-0E5BD4DEDC17}"/>
              </a:ext>
            </a:extLst>
          </p:cNvPr>
          <p:cNvCxnSpPr>
            <a:cxnSpLocks/>
          </p:cNvCxnSpPr>
          <p:nvPr/>
        </p:nvCxnSpPr>
        <p:spPr>
          <a:xfrm>
            <a:off x="820927" y="1694191"/>
            <a:ext cx="230356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097E9CD-A249-5EA7-294A-60DC8AEFFFF8}"/>
              </a:ext>
            </a:extLst>
          </p:cNvPr>
          <p:cNvSpPr txBox="1"/>
          <p:nvPr/>
        </p:nvSpPr>
        <p:spPr>
          <a:xfrm>
            <a:off x="435348" y="1732845"/>
            <a:ext cx="386280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 Washing 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Storage-type Electric Water Heaters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Household and Similar Kitchen Appliances (household induction cookers, electric rice cooker, microwave oven)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Household Gas Instantaneous Water Heaters and Gas Heating Water Boilers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Household Solar Water Heating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 Fans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Range Hoods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 Stoves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Household and Similar AC Ventilation Fans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 Purifiers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图形 11" descr="建筑物 纯色填充">
            <a:extLst>
              <a:ext uri="{FF2B5EF4-FFF2-40B4-BE49-F238E27FC236}">
                <a16:creationId xmlns:a16="http://schemas.microsoft.com/office/drawing/2014/main" id="{372B3EAC-0627-B88E-A5E8-9B1F17060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428" y="1370547"/>
            <a:ext cx="346012" cy="34601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6BE65E6-2D0B-7430-0BED-1F3E4C36FCBE}"/>
              </a:ext>
            </a:extLst>
          </p:cNvPr>
          <p:cNvSpPr txBox="1"/>
          <p:nvPr/>
        </p:nvSpPr>
        <p:spPr>
          <a:xfrm>
            <a:off x="4123410" y="1354381"/>
            <a:ext cx="3777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Refrigeration and Air Conditioning (8)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6E9F52F-C229-F53B-0500-3FDA82307FE8}"/>
              </a:ext>
            </a:extLst>
          </p:cNvPr>
          <p:cNvCxnSpPr>
            <a:cxnSpLocks/>
          </p:cNvCxnSpPr>
          <p:nvPr/>
        </p:nvCxnSpPr>
        <p:spPr>
          <a:xfrm>
            <a:off x="4298154" y="1687988"/>
            <a:ext cx="3003010" cy="494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7" name="图形 16" descr="列表 纯色填充">
            <a:extLst>
              <a:ext uri="{FF2B5EF4-FFF2-40B4-BE49-F238E27FC236}">
                <a16:creationId xmlns:a16="http://schemas.microsoft.com/office/drawing/2014/main" id="{0DADB53B-3B69-E4A0-F304-BCC000008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77398" y="1354381"/>
            <a:ext cx="346012" cy="34601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6C0A084-C90D-F2F9-8BEC-A46F7F706693}"/>
              </a:ext>
            </a:extLst>
          </p:cNvPr>
          <p:cNvSpPr txBox="1"/>
          <p:nvPr/>
        </p:nvSpPr>
        <p:spPr>
          <a:xfrm>
            <a:off x="4123410" y="1798652"/>
            <a:ext cx="3892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Household Refrigerators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Unitary Air Conditioners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 Pumps and Water Chillers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Room Air Conditioners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Multi-connected (VRF) Air Conditioning (Heat Pump)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 Pump Water Heaters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Ducted Air Conditioning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Commercial Refrigerating Appliances (Refrigerated beverage vending machines, remote commercial refrigerated cabinets, self-contained commercial refrigerated cabinets)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95E285-39F8-8EC8-BD57-E83F7A63A019}"/>
              </a:ext>
            </a:extLst>
          </p:cNvPr>
          <p:cNvSpPr txBox="1"/>
          <p:nvPr/>
        </p:nvSpPr>
        <p:spPr>
          <a:xfrm>
            <a:off x="8362122" y="1386704"/>
            <a:ext cx="341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Industrial Equipment (9)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A1E1C5A-C23E-370F-75FD-4DC83918A7EC}"/>
              </a:ext>
            </a:extLst>
          </p:cNvPr>
          <p:cNvCxnSpPr>
            <a:cxnSpLocks/>
          </p:cNvCxnSpPr>
          <p:nvPr/>
        </p:nvCxnSpPr>
        <p:spPr>
          <a:xfrm>
            <a:off x="8362122" y="1699549"/>
            <a:ext cx="3003010" cy="494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17474036-B7EA-C3DA-B8B1-993456BC5036}"/>
              </a:ext>
            </a:extLst>
          </p:cNvPr>
          <p:cNvSpPr txBox="1"/>
          <p:nvPr/>
        </p:nvSpPr>
        <p:spPr>
          <a:xfrm>
            <a:off x="8016110" y="1790322"/>
            <a:ext cx="39674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and Medium Three-phase Asynchronous Motors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 Contactors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Displacement Air Compressors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 Transformers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Ventilation Fans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Welding 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Commercial Induction Cookers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Permanent Magnet Synchronous Motors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Cage Three-Phase High Voltage Induction Motor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图形 22" descr="试管 纯色填充">
            <a:extLst>
              <a:ext uri="{FF2B5EF4-FFF2-40B4-BE49-F238E27FC236}">
                <a16:creationId xmlns:a16="http://schemas.microsoft.com/office/drawing/2014/main" id="{F0EB5830-0493-143D-1A75-A9762E55A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6110" y="1378059"/>
            <a:ext cx="346012" cy="34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43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CE268-A3D0-F459-9DDE-F9E19F552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736D890-E56A-934C-F821-D397B4D5491F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AE37D01-77AB-093B-97F6-38F4605DC4A6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357C183-10CD-FC43-AEEC-7429EB67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2. The 2025 Regulatory Landscape-Product Catalogue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189A898A-706B-0A17-BB38-5217F9D02CB1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0E39D8F-3F2B-D394-CDBF-9459C12D30EC}"/>
              </a:ext>
            </a:extLst>
          </p:cNvPr>
          <p:cNvSpPr txBox="1"/>
          <p:nvPr/>
        </p:nvSpPr>
        <p:spPr>
          <a:xfrm>
            <a:off x="2266685" y="1818098"/>
            <a:ext cx="3355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Electronic Information </a:t>
            </a:r>
            <a:r>
              <a:rPr lang="en-US" altLang="zh-CN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(6)</a:t>
            </a:r>
            <a:endParaRPr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338D60B2-8B7F-C4D2-BA77-2F3572694B0B}"/>
              </a:ext>
            </a:extLst>
          </p:cNvPr>
          <p:cNvCxnSpPr>
            <a:cxnSpLocks/>
          </p:cNvCxnSpPr>
          <p:nvPr/>
        </p:nvCxnSpPr>
        <p:spPr>
          <a:xfrm>
            <a:off x="2309249" y="2156652"/>
            <a:ext cx="2543869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7832094C-AC0C-13F2-DD03-ECD5831139BC}"/>
              </a:ext>
            </a:extLst>
          </p:cNvPr>
          <p:cNvSpPr txBox="1"/>
          <p:nvPr/>
        </p:nvSpPr>
        <p:spPr>
          <a:xfrm>
            <a:off x="1798255" y="2149259"/>
            <a:ext cx="3585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Copiers, Printers, and Fax 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Flat Panel Televisions and Set-Top Boxes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Microcomputers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Tower and Rack Servers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形 28" descr="计算机 纯色填充">
            <a:extLst>
              <a:ext uri="{FF2B5EF4-FFF2-40B4-BE49-F238E27FC236}">
                <a16:creationId xmlns:a16="http://schemas.microsoft.com/office/drawing/2014/main" id="{B93691E8-A601-5D97-1DB6-4861A693E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9486" y="1758775"/>
            <a:ext cx="457200" cy="45720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EDADCE19-B217-3A6A-DDEE-8CFFCE9FB35E}"/>
              </a:ext>
            </a:extLst>
          </p:cNvPr>
          <p:cNvSpPr txBox="1"/>
          <p:nvPr/>
        </p:nvSpPr>
        <p:spPr>
          <a:xfrm>
            <a:off x="7027174" y="1846598"/>
            <a:ext cx="3109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Lighting Equipment </a:t>
            </a:r>
            <a:r>
              <a:rPr lang="en-US" altLang="zh-CN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(5)</a:t>
            </a:r>
            <a:endParaRPr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E0559060-B447-CA41-5AD2-248F1851BD92}"/>
              </a:ext>
            </a:extLst>
          </p:cNvPr>
          <p:cNvCxnSpPr>
            <a:cxnSpLocks/>
          </p:cNvCxnSpPr>
          <p:nvPr/>
        </p:nvCxnSpPr>
        <p:spPr>
          <a:xfrm>
            <a:off x="7027174" y="2191027"/>
            <a:ext cx="2543869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121893D4-32A6-D066-A827-FA67A4706F2A}"/>
              </a:ext>
            </a:extLst>
          </p:cNvPr>
          <p:cNvSpPr txBox="1"/>
          <p:nvPr/>
        </p:nvSpPr>
        <p:spPr>
          <a:xfrm>
            <a:off x="6662111" y="2196903"/>
            <a:ext cx="39674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Self-ballasted Fluorescent Lamps for General Lighting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High-Pressure Sodium Lamps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LED Products for Indoor 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LED Luminaires for Road and Tunnel 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LED Panel Lights for General Lighting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图形 34" descr="灯泡和齿轮 纯色填充">
            <a:extLst>
              <a:ext uri="{FF2B5EF4-FFF2-40B4-BE49-F238E27FC236}">
                <a16:creationId xmlns:a16="http://schemas.microsoft.com/office/drawing/2014/main" id="{025292B6-21C8-F518-ABA3-17D407A0B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69974" y="1760772"/>
            <a:ext cx="457200" cy="4572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391F3F7-E2DE-5E1F-54E2-024B7B7EB17A}"/>
              </a:ext>
            </a:extLst>
          </p:cNvPr>
          <p:cNvSpPr/>
          <p:nvPr/>
        </p:nvSpPr>
        <p:spPr>
          <a:xfrm>
            <a:off x="6631849" y="-2044169"/>
            <a:ext cx="254178" cy="425732"/>
          </a:xfrm>
          <a:prstGeom prst="rect">
            <a:avLst/>
          </a:prstGeom>
          <a:solidFill>
            <a:schemeClr val="accent4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4D98428-037A-D7F1-F926-4ECC1C874555}"/>
              </a:ext>
            </a:extLst>
          </p:cNvPr>
          <p:cNvSpPr/>
          <p:nvPr/>
        </p:nvSpPr>
        <p:spPr>
          <a:xfrm>
            <a:off x="9191456" y="-2081018"/>
            <a:ext cx="384301" cy="425732"/>
          </a:xfrm>
          <a:prstGeom prst="rect">
            <a:avLst/>
          </a:prstGeom>
          <a:solidFill>
            <a:schemeClr val="accent4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D506855-07C4-8810-D9F9-F49156A1A021}"/>
              </a:ext>
            </a:extLst>
          </p:cNvPr>
          <p:cNvSpPr txBox="1">
            <a:spLocks/>
          </p:cNvSpPr>
          <p:nvPr/>
        </p:nvSpPr>
        <p:spPr bwMode="auto">
          <a:xfrm>
            <a:off x="1624567" y="977753"/>
            <a:ext cx="8931763" cy="46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As of Oct 2025, </a:t>
            </a: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Product Catalogue covers </a:t>
            </a:r>
            <a:r>
              <a:rPr lang="en-US" altLang="zh-CN" sz="3200" b="1" dirty="0">
                <a:latin typeface="Calibri"/>
                <a:ea typeface="宋体" panose="02010600030101010101" pitchFamily="2" charset="-122"/>
                <a:cs typeface="+mn-cs"/>
              </a:rPr>
              <a:t>38 </a:t>
            </a: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product categories in </a:t>
            </a:r>
            <a:r>
              <a:rPr lang="en-US" altLang="zh-CN" sz="3200" b="1" dirty="0">
                <a:latin typeface="Calibri"/>
                <a:ea typeface="宋体" panose="02010600030101010101" pitchFamily="2" charset="-122"/>
                <a:cs typeface="+mn-cs"/>
              </a:rPr>
              <a:t>5</a:t>
            </a: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 areas.</a:t>
            </a:r>
          </a:p>
        </p:txBody>
      </p:sp>
    </p:spTree>
    <p:extLst>
      <p:ext uri="{BB962C8B-B14F-4D97-AF65-F5344CB8AC3E}">
        <p14:creationId xmlns:p14="http://schemas.microsoft.com/office/powerpoint/2010/main" val="54219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7A49E-F431-66C1-9B42-DE6020B85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F680C85-B821-C141-A52E-FEE16859F38B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95EBE3B-571A-52E0-8B6F-5BC514A906EE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EE54FA8-0502-D3C1-E42F-8082AA95C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 The 2025 Regulatory Landscape-Implementation Rules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4CA143E3-474F-D97E-3856-4EBED2E442C2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4DE994C-AE52-4B63-2310-3D7DA1338B3F}"/>
              </a:ext>
            </a:extLst>
          </p:cNvPr>
          <p:cNvSpPr txBox="1">
            <a:spLocks/>
          </p:cNvSpPr>
          <p:nvPr/>
        </p:nvSpPr>
        <p:spPr bwMode="auto">
          <a:xfrm>
            <a:off x="1073893" y="588177"/>
            <a:ext cx="10728246" cy="63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As of October 2025, the energy efficiency labelling system is governed by a comprehensive set of implementation rules.</a:t>
            </a:r>
            <a:endParaRPr lang="en-US" altLang="zh-CN" sz="20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5E2C944-F5DE-ADD3-F0EA-B3FEC7A0B39E}"/>
              </a:ext>
            </a:extLst>
          </p:cNvPr>
          <p:cNvSpPr txBox="1"/>
          <p:nvPr/>
        </p:nvSpPr>
        <p:spPr>
          <a:xfrm>
            <a:off x="-31664" y="3365279"/>
            <a:ext cx="28840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 implementation rules</a:t>
            </a:r>
          </a:p>
          <a:p>
            <a:endParaRPr lang="en-US" altLang="zh-C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(1 </a:t>
            </a:r>
            <a:r>
              <a:rPr lang="en-GB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zh-CN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lang="zh-CN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zh-CN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zh-CN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implementation</a:t>
            </a:r>
            <a:r>
              <a:rPr lang="zh-CN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rules)</a:t>
            </a:r>
            <a:endParaRPr lang="zh-CN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F207495E-76F3-F3B1-3FDE-D57460B69428}"/>
              </a:ext>
            </a:extLst>
          </p:cNvPr>
          <p:cNvCxnSpPr>
            <a:cxnSpLocks/>
          </p:cNvCxnSpPr>
          <p:nvPr/>
        </p:nvCxnSpPr>
        <p:spPr>
          <a:xfrm>
            <a:off x="2688052" y="1468763"/>
            <a:ext cx="0" cy="466948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809986B6-547D-7906-A182-28C80664555A}"/>
              </a:ext>
            </a:extLst>
          </p:cNvPr>
          <p:cNvSpPr txBox="1"/>
          <p:nvPr/>
        </p:nvSpPr>
        <p:spPr>
          <a:xfrm>
            <a:off x="2688051" y="1637479"/>
            <a:ext cx="1579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 Currently Active Rules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112F614-8AC8-8F02-4E91-B9D443375705}"/>
              </a:ext>
            </a:extLst>
          </p:cNvPr>
          <p:cNvSpPr txBox="1"/>
          <p:nvPr/>
        </p:nvSpPr>
        <p:spPr>
          <a:xfrm>
            <a:off x="2734127" y="4297191"/>
            <a:ext cx="1834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New Rules Pending Enforcement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7" name="表格 46">
            <a:extLst>
              <a:ext uri="{FF2B5EF4-FFF2-40B4-BE49-F238E27FC236}">
                <a16:creationId xmlns:a16="http://schemas.microsoft.com/office/drawing/2014/main" id="{EDC18CC0-F51C-CBB5-C046-6ACB9520D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434635"/>
              </p:ext>
            </p:extLst>
          </p:nvPr>
        </p:nvGraphicFramePr>
        <p:xfrm>
          <a:off x="4614989" y="946986"/>
          <a:ext cx="7026404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6404">
                  <a:extLst>
                    <a:ext uri="{9D8B030D-6E8A-4147-A177-3AD203B41FA5}">
                      <a16:colId xmlns:a16="http://schemas.microsoft.com/office/drawing/2014/main" val="4263668553"/>
                    </a:ext>
                  </a:extLst>
                </a:gridCol>
              </a:tblGrid>
              <a:tr h="400143">
                <a:tc>
                  <a:txBody>
                    <a:bodyPr/>
                    <a:lstStyle/>
                    <a:p>
                      <a:r>
                        <a:rPr lang="en-US" altLang="zh-CN" sz="16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 001-2016 Implementation Rules for Energy Efficiency Labelling of Household Refrigerators</a:t>
                      </a:r>
                      <a:endParaRPr lang="zh-CN" altLang="en-US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05927"/>
                  </a:ext>
                </a:extLst>
              </a:tr>
              <a:tr h="400143">
                <a:tc>
                  <a:txBody>
                    <a:bodyPr/>
                    <a:lstStyle/>
                    <a:p>
                      <a:r>
                        <a:rPr lang="en-US" altLang="zh-CN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 003-2016 Implementation Rules for Energy Efficiency Labelling of Electric Washing Machines</a:t>
                      </a:r>
                      <a:endParaRPr lang="zh-CN" altLang="en-US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829776"/>
                  </a:ext>
                </a:extLst>
              </a:tr>
              <a:tr h="400143">
                <a:tc>
                  <a:txBody>
                    <a:bodyPr/>
                    <a:lstStyle/>
                    <a:p>
                      <a:r>
                        <a:rPr lang="en-US" altLang="zh-CN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 004—2016 Implementation Rules for Energy Efficiency Labelling of Unitary Air Conditioners</a:t>
                      </a:r>
                      <a:endParaRPr lang="zh-CN" altLang="en-US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600132"/>
                  </a:ext>
                </a:extLst>
              </a:tr>
              <a:tr h="400143">
                <a:tc>
                  <a:txBody>
                    <a:bodyPr/>
                    <a:lstStyle/>
                    <a:p>
                      <a:r>
                        <a:rPr lang="en-US" altLang="zh-CN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 005—2025 Implementation Rules for Energy Efficiency Labelling of Self-ballasted Fluorescent Lamps for General Lighting Service</a:t>
                      </a:r>
                      <a:endParaRPr lang="zh-CN" altLang="en-US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808901"/>
                  </a:ext>
                </a:extLst>
              </a:tr>
              <a:tr h="240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1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16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14251"/>
                  </a:ext>
                </a:extLst>
              </a:tr>
            </a:tbl>
          </a:graphicData>
        </a:graphic>
      </p:graphicFrame>
      <p:graphicFrame>
        <p:nvGraphicFramePr>
          <p:cNvPr id="48" name="表格 47">
            <a:extLst>
              <a:ext uri="{FF2B5EF4-FFF2-40B4-BE49-F238E27FC236}">
                <a16:creationId xmlns:a16="http://schemas.microsoft.com/office/drawing/2014/main" id="{5D5BDF9C-9952-C20F-784D-B60F56A15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964996"/>
              </p:ext>
            </p:extLst>
          </p:nvPr>
        </p:nvGraphicFramePr>
        <p:xfrm>
          <a:off x="4568914" y="3688901"/>
          <a:ext cx="7151138" cy="3063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51138">
                  <a:extLst>
                    <a:ext uri="{9D8B030D-6E8A-4147-A177-3AD203B41FA5}">
                      <a16:colId xmlns:a16="http://schemas.microsoft.com/office/drawing/2014/main" val="426366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Household and Similar Kitchen Appliances</a:t>
                      </a:r>
                      <a:endParaRPr lang="zh-CN" altLang="en-US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0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Microcomputers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82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Gas Stoves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60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Permanent Magnet Synchronous Motors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808901"/>
                  </a:ext>
                </a:extLst>
              </a:tr>
              <a:tr h="304398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Air Purifiers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408669"/>
                  </a:ext>
                </a:extLst>
              </a:tr>
              <a:tr h="304398">
                <a:tc>
                  <a:txBody>
                    <a:bodyPr/>
                    <a:lstStyle/>
                    <a:p>
                      <a:r>
                        <a:rPr lang="en-US" altLang="zh-CN" sz="1400" i="1" dirty="0">
                          <a:solidFill>
                            <a:schemeClr val="tx1"/>
                          </a:solidFill>
                        </a:rPr>
                        <a:t>Implementation Rules for Energy Efficiency Labelling of Cage Three-Phase High Voltage Induction Motor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460845"/>
                  </a:ext>
                </a:extLst>
              </a:tr>
              <a:tr h="304398">
                <a:tc>
                  <a:txBody>
                    <a:bodyPr/>
                    <a:lstStyle/>
                    <a:p>
                      <a:r>
                        <a:rPr lang="en-US" altLang="zh-CN" sz="1400" i="1" dirty="0">
                          <a:solidFill>
                            <a:schemeClr val="tx1"/>
                          </a:solidFill>
                        </a:rPr>
                        <a:t>Implementation Rules for Energy Efficiency Labelling of Commercial Refrigerating Appliances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101416"/>
                  </a:ext>
                </a:extLst>
              </a:tr>
              <a:tr h="304398">
                <a:tc>
                  <a:txBody>
                    <a:bodyPr/>
                    <a:lstStyle/>
                    <a:p>
                      <a:r>
                        <a:rPr lang="en-US" altLang="zh-CN" sz="1400" i="1" dirty="0">
                          <a:solidFill>
                            <a:schemeClr val="tx1"/>
                          </a:solidFill>
                        </a:rPr>
                        <a:t>CEL 046-2025 Implementation Rules for Energy Efficiency Labelling of Tower and Rack Servers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308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64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A174-5938-6253-E089-9F66B6A35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DCB3567-254F-1367-BFBC-2194157DF201}"/>
              </a:ext>
            </a:extLst>
          </p:cNvPr>
          <p:cNvSpPr/>
          <p:nvPr/>
        </p:nvSpPr>
        <p:spPr>
          <a:xfrm>
            <a:off x="0" y="-5432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53D4086-7DD6-F6D3-0752-13FD83381F99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3F3C0F5-2EF5-73FE-7092-EB83A8CF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2. The 2025 Regulatory Landscape-Implementation Rules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CBDE7E68-46F3-1D02-E9A7-AF3B551326B1}"/>
              </a:ext>
            </a:extLst>
          </p:cNvPr>
          <p:cNvSpPr/>
          <p:nvPr/>
        </p:nvSpPr>
        <p:spPr>
          <a:xfrm>
            <a:off x="9192153" y="6278497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5F4B5F5-ABB0-DDDB-B381-0E343FB2EC27}"/>
              </a:ext>
            </a:extLst>
          </p:cNvPr>
          <p:cNvSpPr txBox="1">
            <a:spLocks/>
          </p:cNvSpPr>
          <p:nvPr/>
        </p:nvSpPr>
        <p:spPr bwMode="auto">
          <a:xfrm>
            <a:off x="169325" y="588177"/>
            <a:ext cx="11660450" cy="46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endParaRPr lang="en-US" altLang="zh-CN" sz="1800" b="1" dirty="0">
              <a:solidFill>
                <a:srgbClr val="70AD47">
                  <a:lumMod val="50000"/>
                </a:srgbClr>
              </a:solidFill>
              <a:latin typeface="Calibri"/>
              <a:cs typeface="+mn-cs"/>
            </a:endParaRPr>
          </a:p>
        </p:txBody>
      </p:sp>
      <p:graphicFrame>
        <p:nvGraphicFramePr>
          <p:cNvPr id="48" name="表格 47">
            <a:extLst>
              <a:ext uri="{FF2B5EF4-FFF2-40B4-BE49-F238E27FC236}">
                <a16:creationId xmlns:a16="http://schemas.microsoft.com/office/drawing/2014/main" id="{7CB27401-1226-8A59-E6B9-08CC1BFCE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26099"/>
              </p:ext>
            </p:extLst>
          </p:nvPr>
        </p:nvGraphicFramePr>
        <p:xfrm>
          <a:off x="298171" y="711904"/>
          <a:ext cx="9249866" cy="6065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09072">
                  <a:extLst>
                    <a:ext uri="{9D8B030D-6E8A-4147-A177-3AD203B41FA5}">
                      <a16:colId xmlns:a16="http://schemas.microsoft.com/office/drawing/2014/main" val="4263668553"/>
                    </a:ext>
                  </a:extLst>
                </a:gridCol>
                <a:gridCol w="2996852">
                  <a:extLst>
                    <a:ext uri="{9D8B030D-6E8A-4147-A177-3AD203B41FA5}">
                      <a16:colId xmlns:a16="http://schemas.microsoft.com/office/drawing/2014/main" val="4171351192"/>
                    </a:ext>
                  </a:extLst>
                </a:gridCol>
                <a:gridCol w="1243715">
                  <a:extLst>
                    <a:ext uri="{9D8B030D-6E8A-4147-A177-3AD203B41FA5}">
                      <a16:colId xmlns:a16="http://schemas.microsoft.com/office/drawing/2014/main" val="2074186635"/>
                    </a:ext>
                  </a:extLst>
                </a:gridCol>
                <a:gridCol w="1700227">
                  <a:extLst>
                    <a:ext uri="{9D8B030D-6E8A-4147-A177-3AD203B41FA5}">
                      <a16:colId xmlns:a16="http://schemas.microsoft.com/office/drawing/2014/main" val="3511492212"/>
                    </a:ext>
                  </a:extLst>
                </a:gridCol>
              </a:tblGrid>
              <a:tr h="299710">
                <a:tc>
                  <a:txBody>
                    <a:bodyPr/>
                    <a:lstStyle/>
                    <a:p>
                      <a:pPr marL="0" marR="0" lvl="0" indent="0" algn="ctr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solidFill>
                            <a:srgbClr val="70AD47">
                              <a:lumMod val="50000"/>
                            </a:srgbClr>
                          </a:solidFill>
                          <a:latin typeface="+mn-lt"/>
                          <a:cs typeface="+mn-cs"/>
                        </a:rPr>
                        <a:t>New Rules Pending Enforcement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0" dirty="0">
                          <a:solidFill>
                            <a:srgbClr val="70AD47">
                              <a:lumMod val="50000"/>
                            </a:srgbClr>
                          </a:solidFill>
                          <a:latin typeface="+mn-lt"/>
                          <a:cs typeface="+mn-cs"/>
                        </a:rPr>
                        <a:t>Implementation Effective Date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0" dirty="0">
                          <a:solidFill>
                            <a:srgbClr val="70AD47">
                              <a:lumMod val="50000"/>
                            </a:srgbClr>
                          </a:solidFill>
                          <a:latin typeface="+mn-lt"/>
                          <a:cs typeface="+mn-cs"/>
                        </a:rPr>
                        <a:t>Validity Period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0" dirty="0">
                          <a:solidFill>
                            <a:srgbClr val="70AD47">
                              <a:lumMod val="50000"/>
                            </a:srgbClr>
                          </a:solidFill>
                          <a:latin typeface="+mn-lt"/>
                          <a:cs typeface="+mn-cs"/>
                        </a:rPr>
                        <a:t>Transition Period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07959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altLang="zh-CN" sz="1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Household and Similar Kitchen Appliances</a:t>
                      </a:r>
                      <a:endParaRPr lang="zh-CN" altLang="en-US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b="0" i="0" dirty="0">
                          <a:solidFill>
                            <a:schemeClr val="tx1"/>
                          </a:solidFill>
                        </a:rPr>
                        <a:t>Nov. 1, 2025</a:t>
                      </a:r>
                      <a:endParaRPr lang="zh-CN" altLang="en-US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/>
                          </a:solidFill>
                        </a:rPr>
                        <a:t>5 years</a:t>
                      </a:r>
                      <a:endParaRPr lang="zh-CN" altLang="en-US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dirty="0">
                          <a:solidFill>
                            <a:schemeClr val="tx1"/>
                          </a:solidFill>
                        </a:rPr>
                        <a:t>Nov. 1, 2025-Nov. 1, 2027</a:t>
                      </a:r>
                      <a:endParaRPr lang="zh-CN" altLang="en-US" sz="1400" b="0" i="0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05927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Microcomputers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Feb. 1, 2026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2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Feb. 1, 2026-Feb. 1, 2028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829776"/>
                  </a:ext>
                </a:extLst>
              </a:tr>
              <a:tr h="51689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Gas Stoves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Mar. 1, 2026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2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Mar. 1, 2026-Mar. 1, 2028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60013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Permanent Magnet Synchronous Motors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Jan. 1, 2026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2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Jan. 1, 2026-Jan. 1, 2028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8089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altLang="zh-CN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Implementation Rules for Energy Efficiency Labelling of Air Purifiers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Jan. 1, 2026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2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Jan. 1, 2026-Jan. 1, 2028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408669"/>
                  </a:ext>
                </a:extLst>
              </a:tr>
              <a:tr h="645662">
                <a:tc>
                  <a:txBody>
                    <a:bodyPr/>
                    <a:lstStyle/>
                    <a:p>
                      <a:r>
                        <a:rPr lang="en-US" altLang="zh-CN" sz="1400" i="1" dirty="0">
                          <a:solidFill>
                            <a:schemeClr val="tx1"/>
                          </a:solidFill>
                        </a:rPr>
                        <a:t>Implementation Rules for Energy Efficiency Labelling of Cage Three-Phase High Voltage Induction Motor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Apr. 1, 2026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2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Apr. 1, 2026-Apr. 1, 2028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460845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r>
                        <a:rPr lang="en-US" altLang="zh-CN" sz="1400" i="1">
                          <a:solidFill>
                            <a:schemeClr val="tx1"/>
                          </a:solidFill>
                        </a:rPr>
                        <a:t>Implementation Rules for Energy Efficiency Labelling of Commercial Refrigerating Appliances</a:t>
                      </a:r>
                      <a:endParaRPr lang="zh-CN" altLang="en-US" sz="200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Apr. 1, 2026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12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Apr. 1, 2026-Apr. 1, 2028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625750"/>
                  </a:ext>
                </a:extLst>
              </a:tr>
              <a:tr h="304398"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1" dirty="0">
                          <a:solidFill>
                            <a:schemeClr val="tx1"/>
                          </a:solidFill>
                        </a:rPr>
                        <a:t>CEL 046-2025 Implementation Rules for Energy Efficiency Labelling of Tower and Rack Servers</a:t>
                      </a:r>
                      <a:endParaRPr lang="zh-CN" alt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Dec. 1, 2025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12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i="0" dirty="0">
                          <a:solidFill>
                            <a:schemeClr val="tx1"/>
                          </a:solidFill>
                        </a:rPr>
                        <a:t>Dec. 1, 2025-Dec. 1, 2027</a:t>
                      </a:r>
                      <a:endParaRPr lang="zh-CN" altLang="en-US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062558"/>
                  </a:ext>
                </a:extLst>
              </a:tr>
            </a:tbl>
          </a:graphicData>
        </a:graphic>
      </p:graphicFrame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6D1A12F3-B523-7B9B-5239-4DE3B7FB78C0}"/>
              </a:ext>
            </a:extLst>
          </p:cNvPr>
          <p:cNvSpPr/>
          <p:nvPr/>
        </p:nvSpPr>
        <p:spPr>
          <a:xfrm>
            <a:off x="9835116" y="1424763"/>
            <a:ext cx="2170071" cy="3520863"/>
          </a:xfrm>
          <a:prstGeom prst="wedgeRoundRectCallout">
            <a:avLst>
              <a:gd name="adj1" fmla="val -64302"/>
              <a:gd name="adj2" fmla="val -2070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Among the 8 implementation rules, 2 will enter into force in later 2025 and 6 will be effective in 2026, all of which are equipped with 2-year transition period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5122214-045F-8851-A9D8-58A79B628D2E}"/>
              </a:ext>
            </a:extLst>
          </p:cNvPr>
          <p:cNvCxnSpPr/>
          <p:nvPr/>
        </p:nvCxnSpPr>
        <p:spPr>
          <a:xfrm>
            <a:off x="298171" y="1345483"/>
            <a:ext cx="8810625" cy="0"/>
          </a:xfrm>
          <a:prstGeom prst="straightConnector1">
            <a:avLst/>
          </a:prstGeom>
          <a:ln w="381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447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C5AAD-23ED-211E-9375-C5C5C4128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ECD9E26-296D-BDF6-6ED1-04A0F6C07077}"/>
              </a:ext>
            </a:extLst>
          </p:cNvPr>
          <p:cNvSpPr/>
          <p:nvPr/>
        </p:nvSpPr>
        <p:spPr>
          <a:xfrm>
            <a:off x="-1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0FF5F92-4CBD-B568-4482-A6DCB38506B3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13B4397-0141-0871-2432-D6C2F8048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2. The 2025 Regulatory Landscape-Standards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38147534-EF26-B5BD-6AE7-9DB0C6AA685B}"/>
              </a:ext>
            </a:extLst>
          </p:cNvPr>
          <p:cNvSpPr/>
          <p:nvPr/>
        </p:nvSpPr>
        <p:spPr>
          <a:xfrm>
            <a:off x="9129599" y="6322706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63D3F9D-5424-BCC6-1F99-3A2E909B8D46}"/>
              </a:ext>
            </a:extLst>
          </p:cNvPr>
          <p:cNvSpPr txBox="1">
            <a:spLocks/>
          </p:cNvSpPr>
          <p:nvPr/>
        </p:nvSpPr>
        <p:spPr bwMode="auto">
          <a:xfrm>
            <a:off x="1169581" y="570369"/>
            <a:ext cx="11022419" cy="8057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As of October 2025, 38 Mandatory energy efficiency standards govern the product categories, </a:t>
            </a:r>
          </a:p>
          <a:p>
            <a:pPr>
              <a:lnSpc>
                <a:spcPct val="100000"/>
              </a:lnSpc>
              <a:defRPr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with 35 currently effective and 3 set to take effect in 2026.</a:t>
            </a:r>
            <a:endParaRPr lang="en-US" altLang="zh-CN" sz="20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E340C00D-2649-CBEB-2CD0-910A5FD9CC5C}"/>
              </a:ext>
            </a:extLst>
          </p:cNvPr>
          <p:cNvSpPr txBox="1">
            <a:spLocks/>
          </p:cNvSpPr>
          <p:nvPr/>
        </p:nvSpPr>
        <p:spPr bwMode="auto">
          <a:xfrm>
            <a:off x="985319" y="1618307"/>
            <a:ext cx="3325175" cy="80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endParaRPr lang="en-US" altLang="zh-CN" sz="14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D9CBF53-07E9-3AE9-B83D-3527F23F1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54569"/>
              </p:ext>
            </p:extLst>
          </p:nvPr>
        </p:nvGraphicFramePr>
        <p:xfrm>
          <a:off x="717755" y="1376555"/>
          <a:ext cx="4538671" cy="543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8671">
                  <a:extLst>
                    <a:ext uri="{9D8B030D-6E8A-4147-A177-3AD203B41FA5}">
                      <a16:colId xmlns:a16="http://schemas.microsoft.com/office/drawing/2014/main" val="2781424263"/>
                    </a:ext>
                  </a:extLst>
                </a:gridCol>
              </a:tblGrid>
              <a:tr h="31024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Currently Effective Standards (35)</a:t>
                      </a:r>
                    </a:p>
                  </a:txBody>
                  <a:tcP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15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16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GB 12021.2-2015 The maximum allowable values of the energy consumption and energy efficiency grade for household refrigerators</a:t>
                      </a:r>
                      <a:endParaRPr lang="en-US" sz="1600" b="1" i="1" u="sng" dirty="0">
                        <a:solidFill>
                          <a:srgbClr val="0A5CA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5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GB 12021.4-2013 The maximum allowable values of the energy</a:t>
                      </a:r>
                      <a:r>
                        <a:rPr lang="zh-CN" altLang="en-US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en-US" altLang="zh-CN" sz="1600" i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consumption and grades for household electric washing machines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91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GB 19576-2019 Minimum allowable values of energy efficiency and energy efficiency grades for unitary air conditioners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47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GB 19044-2022 Minimum allowable values of energy efficiency and energy efficiency grades of fluorescent lamps for general lighting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04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GB 19573-2004 Limited values of energy efficiency and rating criteria for high-pressure sodium </a:t>
                      </a:r>
                      <a:r>
                        <a:rPr lang="en-US" altLang="zh-CN" sz="1600" i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vapour</a:t>
                      </a:r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lamps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62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GB 18613-2020 Minimum allowable values of energy efficiency and values of efficiency grades for motors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79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506559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7297AF3D-1759-9A72-CF3A-2111E21E9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8322"/>
              </p:ext>
            </p:extLst>
          </p:nvPr>
        </p:nvGraphicFramePr>
        <p:xfrm>
          <a:off x="6095999" y="2021186"/>
          <a:ext cx="5254661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4871">
                  <a:extLst>
                    <a:ext uri="{9D8B030D-6E8A-4147-A177-3AD203B41FA5}">
                      <a16:colId xmlns:a16="http://schemas.microsoft.com/office/drawing/2014/main" val="2781424263"/>
                    </a:ext>
                  </a:extLst>
                </a:gridCol>
                <a:gridCol w="1489790">
                  <a:extLst>
                    <a:ext uri="{9D8B030D-6E8A-4147-A177-3AD203B41FA5}">
                      <a16:colId xmlns:a16="http://schemas.microsoft.com/office/drawing/2014/main" val="1862096648"/>
                    </a:ext>
                  </a:extLst>
                </a:gridCol>
              </a:tblGrid>
              <a:tr h="32497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Standards to be Effective (3)</a:t>
                      </a:r>
                    </a:p>
                  </a:txBody>
                  <a:tcP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Effective Date</a:t>
                      </a:r>
                    </a:p>
                  </a:txBody>
                  <a:tcP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159095"/>
                  </a:ext>
                </a:extLst>
              </a:tr>
              <a:tr h="766251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GB 28380-2025 Minimum allowable values of energy efficiency and energy grades for microcomputers</a:t>
                      </a:r>
                    </a:p>
                  </a:txBody>
                  <a:tcP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Feb. 1, 2026</a:t>
                      </a:r>
                    </a:p>
                  </a:txBody>
                  <a:tcP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51342"/>
                  </a:ext>
                </a:extLst>
              </a:tr>
              <a:tr h="766251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GB 30720-2025 Minimum allowable values of energy efficiency and energy efficiency grades for gas cooking appliances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9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Mar. 1, 2026</a:t>
                      </a:r>
                    </a:p>
                    <a:p>
                      <a:endParaRPr lang="zh-CN" altLang="en-US" sz="160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918520"/>
                  </a:ext>
                </a:extLst>
              </a:tr>
              <a:tr h="766251">
                <a:tc>
                  <a:txBody>
                    <a:bodyPr/>
                    <a:lstStyle/>
                    <a:p>
                      <a:r>
                        <a:rPr lang="en-US" altLang="zh-CN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GB 26920-2024 Minimum allowable values of energy efficiency and energy efficiency grades for commercial refrigerating appliances</a:t>
                      </a:r>
                      <a:endParaRPr lang="zh-CN" altLang="en-US" sz="16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Apr.1, 2026</a:t>
                      </a:r>
                      <a:endParaRPr lang="zh-CN" altLang="en-US" sz="160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32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146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317B776-EBE2-39B1-F28D-E76E44E7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9B13E92-A913-1BC5-7962-FA0D9DF9F0E2}"/>
              </a:ext>
            </a:extLst>
          </p:cNvPr>
          <p:cNvSpPr/>
          <p:nvPr/>
        </p:nvSpPr>
        <p:spPr>
          <a:xfrm>
            <a:off x="-1" y="0"/>
            <a:ext cx="1230923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7DB0BDC-1E6E-F36F-F624-208F1D75D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25" y="2515394"/>
            <a:ext cx="1641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1500" b="1" i="1" dirty="0">
                <a:solidFill>
                  <a:srgbClr val="197519"/>
                </a:solidFill>
              </a:rPr>
              <a:t>03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7E48C69-89F7-5FE1-28A3-4712227DA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6939" y="3307775"/>
            <a:ext cx="72958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197519"/>
                </a:solidFill>
              </a:rPr>
              <a:t>What’s New in 2025</a:t>
            </a:r>
            <a:endParaRPr lang="zh-CN" altLang="en-US" sz="3600" b="1" dirty="0">
              <a:solidFill>
                <a:srgbClr val="197519"/>
              </a:solidFill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3CEAC21C-BB33-1AFE-7E0C-50A854DABAF2}"/>
              </a:ext>
            </a:extLst>
          </p:cNvPr>
          <p:cNvSpPr>
            <a:spLocks noChangeArrowheads="1"/>
          </p:cNvSpPr>
          <p:nvPr/>
        </p:nvSpPr>
        <p:spPr bwMode="auto">
          <a:xfrm rot="9233090">
            <a:off x="9509125" y="2454275"/>
            <a:ext cx="266700" cy="230188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8F5696D1-6F78-51EB-FF80-5AB1D0F72C86}"/>
              </a:ext>
            </a:extLst>
          </p:cNvPr>
          <p:cNvSpPr>
            <a:spLocks noChangeArrowheads="1"/>
          </p:cNvSpPr>
          <p:nvPr/>
        </p:nvSpPr>
        <p:spPr bwMode="auto">
          <a:xfrm rot="-6030424">
            <a:off x="9044755" y="2807186"/>
            <a:ext cx="396875" cy="342900"/>
          </a:xfrm>
          <a:prstGeom prst="triangle">
            <a:avLst>
              <a:gd name="adj" fmla="val 50000"/>
            </a:avLst>
          </a:prstGeom>
          <a:solidFill>
            <a:srgbClr val="30903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0CC97B46-4377-4636-8713-846A8B709FA2}"/>
              </a:ext>
            </a:extLst>
          </p:cNvPr>
          <p:cNvSpPr>
            <a:spLocks noChangeArrowheads="1"/>
          </p:cNvSpPr>
          <p:nvPr/>
        </p:nvSpPr>
        <p:spPr bwMode="auto">
          <a:xfrm rot="-228606">
            <a:off x="9024938" y="1804988"/>
            <a:ext cx="266700" cy="230187"/>
          </a:xfrm>
          <a:prstGeom prst="triangle">
            <a:avLst>
              <a:gd name="adj" fmla="val 50000"/>
            </a:avLst>
          </a:prstGeom>
          <a:solidFill>
            <a:srgbClr val="2B7E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2E99CC-B8FC-B08D-744C-B2A91B23B824}"/>
              </a:ext>
            </a:extLst>
          </p:cNvPr>
          <p:cNvGrpSpPr>
            <a:grpSpLocks/>
          </p:cNvGrpSpPr>
          <p:nvPr/>
        </p:nvGrpSpPr>
        <p:grpSpPr bwMode="auto">
          <a:xfrm>
            <a:off x="9934575" y="3132138"/>
            <a:ext cx="1435100" cy="1309687"/>
            <a:chOff x="9933940" y="3132138"/>
            <a:chExt cx="1435100" cy="1309686"/>
          </a:xfrm>
        </p:grpSpPr>
        <p:sp>
          <p:nvSpPr>
            <p:cNvPr id="7176" name="等腰三角形 22">
              <a:extLst>
                <a:ext uri="{FF2B5EF4-FFF2-40B4-BE49-F238E27FC236}">
                  <a16:creationId xmlns:a16="http://schemas.microsoft.com/office/drawing/2014/main" id="{E4C67527-7C11-3964-D7C5-7DDB0449A7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687839">
              <a:off x="9933940" y="3427412"/>
              <a:ext cx="1176338" cy="1014412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rgbClr val="19751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C20F"/>
                </a:solidFill>
                <a:latin typeface="Calibri" pitchFamily="34" charset="0"/>
                <a:ea typeface="幼圆" pitchFamily="49" charset="-122"/>
              </a:endParaRPr>
            </a:p>
          </p:txBody>
        </p:sp>
        <p:grpSp>
          <p:nvGrpSpPr>
            <p:cNvPr id="7177" name="组合 2">
              <a:extLst>
                <a:ext uri="{FF2B5EF4-FFF2-40B4-BE49-F238E27FC236}">
                  <a16:creationId xmlns:a16="http://schemas.microsoft.com/office/drawing/2014/main" id="{CD079B03-444C-32A3-C40B-FF95C04643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65703" y="3132138"/>
              <a:ext cx="1303337" cy="1279524"/>
              <a:chOff x="10065703" y="3132138"/>
              <a:chExt cx="1303337" cy="1279524"/>
            </a:xfrm>
          </p:grpSpPr>
          <p:sp>
            <p:nvSpPr>
              <p:cNvPr id="7178" name="等腰三角形 21">
                <a:extLst>
                  <a:ext uri="{FF2B5EF4-FFF2-40B4-BE49-F238E27FC236}">
                    <a16:creationId xmlns:a16="http://schemas.microsoft.com/office/drawing/2014/main" id="{82E1D17D-5834-0637-DFB4-A11C01952D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687839">
                <a:off x="10065703" y="3487738"/>
                <a:ext cx="944562" cy="815975"/>
              </a:xfrm>
              <a:prstGeom prst="triangle">
                <a:avLst>
                  <a:gd name="adj" fmla="val 50000"/>
                </a:avLst>
              </a:prstGeom>
              <a:solidFill>
                <a:srgbClr val="197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  <a:latin typeface="Calibri" pitchFamily="34" charset="0"/>
                  <a:ea typeface="幼圆" pitchFamily="49" charset="-122"/>
                </a:endParaRPr>
              </a:p>
            </p:txBody>
          </p:sp>
          <p:grpSp>
            <p:nvGrpSpPr>
              <p:cNvPr id="7179" name="组合 1">
                <a:extLst>
                  <a:ext uri="{FF2B5EF4-FFF2-40B4-BE49-F238E27FC236}">
                    <a16:creationId xmlns:a16="http://schemas.microsoft.com/office/drawing/2014/main" id="{7942FF5F-2F2E-16CE-FEF4-909EECC31B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165715" y="3132138"/>
                <a:ext cx="1203325" cy="1279524"/>
                <a:chOff x="10165715" y="3132138"/>
                <a:chExt cx="1203325" cy="1279524"/>
              </a:xfrm>
            </p:grpSpPr>
            <p:sp>
              <p:nvSpPr>
                <p:cNvPr id="7180" name="椭圆 23">
                  <a:extLst>
                    <a:ext uri="{FF2B5EF4-FFF2-40B4-BE49-F238E27FC236}">
                      <a16:creationId xmlns:a16="http://schemas.microsoft.com/office/drawing/2014/main" id="{2013521C-8C05-06E3-A2F2-8C3492176E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1254740" y="37925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1" name="椭圆 24">
                  <a:extLst>
                    <a:ext uri="{FF2B5EF4-FFF2-40B4-BE49-F238E27FC236}">
                      <a16:creationId xmlns:a16="http://schemas.microsoft.com/office/drawing/2014/main" id="{52D6B370-638B-CBE2-6F77-34387D4A53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165715" y="4295774"/>
                  <a:ext cx="115888" cy="115888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2" name="椭圆 25">
                  <a:extLst>
                    <a:ext uri="{FF2B5EF4-FFF2-40B4-BE49-F238E27FC236}">
                      <a16:creationId xmlns:a16="http://schemas.microsoft.com/office/drawing/2014/main" id="{354B8C3B-BDAA-82F4-15F2-4891FCB0B8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283190" y="31321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</p:grpSp>
        </p:grpSp>
      </p:grp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C2B3B296-6C7C-3E54-82F9-6823E2CA941B}"/>
              </a:ext>
            </a:extLst>
          </p:cNvPr>
          <p:cNvSpPr>
            <a:spLocks noChangeArrowheads="1"/>
          </p:cNvSpPr>
          <p:nvPr/>
        </p:nvSpPr>
        <p:spPr bwMode="auto">
          <a:xfrm rot="-3389783">
            <a:off x="8616157" y="2162969"/>
            <a:ext cx="127000" cy="109537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2B729B7E-8C9E-43A6-7EEC-1BB436FD43CA}"/>
              </a:ext>
            </a:extLst>
          </p:cNvPr>
          <p:cNvSpPr>
            <a:spLocks noChangeArrowheads="1"/>
          </p:cNvSpPr>
          <p:nvPr/>
        </p:nvSpPr>
        <p:spPr bwMode="auto">
          <a:xfrm rot="8748521">
            <a:off x="8974138" y="2314575"/>
            <a:ext cx="128587" cy="109538"/>
          </a:xfrm>
          <a:prstGeom prst="triangle">
            <a:avLst>
              <a:gd name="adj" fmla="val 50000"/>
            </a:avLst>
          </a:prstGeom>
          <a:solidFill>
            <a:srgbClr val="55955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cxnSp>
        <p:nvCxnSpPr>
          <p:cNvPr id="2063" name="Straight Connector 13">
            <a:extLst>
              <a:ext uri="{FF2B5EF4-FFF2-40B4-BE49-F238E27FC236}">
                <a16:creationId xmlns:a16="http://schemas.microsoft.com/office/drawing/2014/main" id="{5F799B09-08E4-2221-B122-AEB197644BB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417638" y="4110038"/>
            <a:ext cx="7208837" cy="0"/>
          </a:xfrm>
          <a:prstGeom prst="line">
            <a:avLst/>
          </a:prstGeom>
          <a:noFill/>
          <a:ln w="19050" cap="sq">
            <a:solidFill>
              <a:srgbClr val="197519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52851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9053B-473C-AFA9-A0F0-8B7041186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5810BEE-58E3-C97B-D778-0C9ACA71B037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F475ACD-6B86-0D5B-D4B6-1387775FFA4A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8C3E2E7-BB09-2C50-630C-E1CBEB24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3. What’s New in 2025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5DA0F4D9-1C31-AD48-FA0C-3541FB6EC774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4872A169-AEB0-0321-E0FF-50B31FB6B5A0}"/>
              </a:ext>
            </a:extLst>
          </p:cNvPr>
          <p:cNvSpPr txBox="1">
            <a:spLocks/>
          </p:cNvSpPr>
          <p:nvPr/>
        </p:nvSpPr>
        <p:spPr bwMode="auto">
          <a:xfrm>
            <a:off x="400196" y="1126684"/>
            <a:ext cx="11322625" cy="49121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endParaRPr lang="en-US" altLang="zh-CN" sz="18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E37F6597-E7D2-0C61-BA94-F55EA460E808}"/>
              </a:ext>
            </a:extLst>
          </p:cNvPr>
          <p:cNvSpPr txBox="1">
            <a:spLocks/>
          </p:cNvSpPr>
          <p:nvPr/>
        </p:nvSpPr>
        <p:spPr bwMode="auto">
          <a:xfrm>
            <a:off x="3124491" y="1243997"/>
            <a:ext cx="6846021" cy="10259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1. Scope Expansion: New Kitchen Category</a:t>
            </a:r>
            <a:endParaRPr lang="en-US" altLang="zh-CN" sz="28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4B44007-487A-3B0A-70B1-56D20E704481}"/>
              </a:ext>
            </a:extLst>
          </p:cNvPr>
          <p:cNvCxnSpPr>
            <a:cxnSpLocks/>
          </p:cNvCxnSpPr>
          <p:nvPr/>
        </p:nvCxnSpPr>
        <p:spPr>
          <a:xfrm>
            <a:off x="2438400" y="1943100"/>
            <a:ext cx="733425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标题 1">
            <a:extLst>
              <a:ext uri="{FF2B5EF4-FFF2-40B4-BE49-F238E27FC236}">
                <a16:creationId xmlns:a16="http://schemas.microsoft.com/office/drawing/2014/main" id="{37C83C4B-DED5-4D04-832C-0C9F8B0766CF}"/>
              </a:ext>
            </a:extLst>
          </p:cNvPr>
          <p:cNvSpPr txBox="1">
            <a:spLocks/>
          </p:cNvSpPr>
          <p:nvPr/>
        </p:nvSpPr>
        <p:spPr bwMode="auto">
          <a:xfrm>
            <a:off x="2009962" y="2269963"/>
            <a:ext cx="9579525" cy="25526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Household Kitchen Appliances added as a new independent category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Covers rice cookers, microwaves, induction cookers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Energy management extends to daily-use kitchen ecosystem</a:t>
            </a:r>
            <a:endParaRPr lang="en-US" altLang="zh-CN" sz="24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137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9B5AD-B82B-19C6-E149-455B5BCAE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F1606A8-54FF-9827-80FA-15E95F58CBCC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7F1023-4B53-7490-1C25-A3C5E9B817D2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1C35A6-0B96-D1E9-F032-339DD220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3. What’s New in 2025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A8938AAD-1895-13FE-C20C-7AD6AFD6CEC8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FE3683AA-F1C0-7335-D273-19209DB46141}"/>
              </a:ext>
            </a:extLst>
          </p:cNvPr>
          <p:cNvSpPr txBox="1">
            <a:spLocks/>
          </p:cNvSpPr>
          <p:nvPr/>
        </p:nvSpPr>
        <p:spPr bwMode="auto">
          <a:xfrm>
            <a:off x="371476" y="1126684"/>
            <a:ext cx="11695880" cy="52390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endParaRPr lang="en-US" altLang="zh-CN" sz="18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6D0E462D-1299-B543-B75A-CBAC3F1E6E93}"/>
              </a:ext>
            </a:extLst>
          </p:cNvPr>
          <p:cNvSpPr txBox="1">
            <a:spLocks/>
          </p:cNvSpPr>
          <p:nvPr/>
        </p:nvSpPr>
        <p:spPr bwMode="auto">
          <a:xfrm>
            <a:off x="2928515" y="1147687"/>
            <a:ext cx="6982401" cy="3862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2. Updated Implementation Rules Effective in 2025</a:t>
            </a:r>
            <a:endParaRPr lang="en-US" altLang="zh-CN" sz="24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52C8955-6B73-527B-C501-961E2AF5188B}"/>
              </a:ext>
            </a:extLst>
          </p:cNvPr>
          <p:cNvCxnSpPr>
            <a:cxnSpLocks/>
          </p:cNvCxnSpPr>
          <p:nvPr/>
        </p:nvCxnSpPr>
        <p:spPr>
          <a:xfrm>
            <a:off x="1145524" y="1533526"/>
            <a:ext cx="1010602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标题 1">
            <a:extLst>
              <a:ext uri="{FF2B5EF4-FFF2-40B4-BE49-F238E27FC236}">
                <a16:creationId xmlns:a16="http://schemas.microsoft.com/office/drawing/2014/main" id="{ACE442A3-22B7-372E-77C4-6B1714DBD978}"/>
              </a:ext>
            </a:extLst>
          </p:cNvPr>
          <p:cNvSpPr txBox="1">
            <a:spLocks/>
          </p:cNvSpPr>
          <p:nvPr/>
        </p:nvSpPr>
        <p:spPr bwMode="auto">
          <a:xfrm>
            <a:off x="8574952" y="1552577"/>
            <a:ext cx="3140231" cy="4475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Effective on Feb. 1, 2025 with a 2-year transition period</a:t>
            </a:r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2525819D-628D-8DC4-60FA-065D18F67177}"/>
              </a:ext>
            </a:extLst>
          </p:cNvPr>
          <p:cNvSpPr txBox="1">
            <a:spLocks/>
          </p:cNvSpPr>
          <p:nvPr/>
        </p:nvSpPr>
        <p:spPr bwMode="auto">
          <a:xfrm>
            <a:off x="1145524" y="1552577"/>
            <a:ext cx="7429428" cy="471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005—2025 Implementation Rules for Energy Efficiency Labelling of Self-ballasted Fluorescent Lamps for General Lighting Service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008-2025 Implementation Rules for Energy Efficiency Labelling of Water Chilling (Heat Pump) Packages 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032-2025 Implementation Rules for Energy Efficiency Labelling of Water-Source</a:t>
            </a:r>
            <a:r>
              <a:rPr lang="zh-CN" altLang="en-US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Ground-Source</a:t>
            </a:r>
            <a:r>
              <a:rPr lang="zh-CN" altLang="en-US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）</a:t>
            </a: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Heat Pumps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033-2025 Implementation Rules for Energy Efficiency Labelling of Lithium Bromide Absorption Water Chiller (Heater) 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042-2025 Implementation Rules for Energy Efficiency Labelling of Low Ambient Temperature Air Source Heat Pump </a:t>
            </a:r>
            <a:r>
              <a:rPr lang="zh-CN" altLang="en-US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（</a:t>
            </a: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Water Chilling</a:t>
            </a:r>
            <a:r>
              <a:rPr lang="zh-CN" altLang="en-US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）</a:t>
            </a: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Packages 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Implementation Rules for Energy Efficiency Labelling of Household and Similar Kitchen Appliances 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019-2025 Implementation Rules for Energy Efficiency Labelling of Displacement Air Compressors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020-2025 Implementation Rules for Energy Efficiency Labelling of Power Transformers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036-2025 Implementation Rules for Energy Efficiency Labelling of Household and Similar AC Ventilation Fans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CEL 046-2025 Implementation Rules for Energy Efficiency Labelling of Tower and Rack Servers</a:t>
            </a:r>
          </a:p>
          <a:p>
            <a:pPr marL="342900" indent="-342900">
              <a:lnSpc>
                <a:spcPct val="115000"/>
              </a:lnSpc>
              <a:buFont typeface="+mj-ea"/>
              <a:buAutoNum type="circleNumDbPlain"/>
              <a:defRPr/>
            </a:pPr>
            <a:endParaRPr lang="en-US" altLang="zh-CN" sz="14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6E61EE7-E586-EE55-EC8B-6FB946E80142}"/>
              </a:ext>
            </a:extLst>
          </p:cNvPr>
          <p:cNvSpPr/>
          <p:nvPr/>
        </p:nvSpPr>
        <p:spPr>
          <a:xfrm>
            <a:off x="1145524" y="2076450"/>
            <a:ext cx="7103126" cy="1914524"/>
          </a:xfrm>
          <a:prstGeom prst="rect">
            <a:avLst/>
          </a:prstGeom>
          <a:noFill/>
          <a:ln w="28575">
            <a:solidFill>
              <a:srgbClr val="0066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E7BE8B97-7360-C91C-7666-1826F8CA0DCF}"/>
              </a:ext>
            </a:extLst>
          </p:cNvPr>
          <p:cNvSpPr txBox="1">
            <a:spLocks/>
          </p:cNvSpPr>
          <p:nvPr/>
        </p:nvSpPr>
        <p:spPr bwMode="auto">
          <a:xfrm>
            <a:off x="8574952" y="2659067"/>
            <a:ext cx="3140231" cy="10175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Four rules for Heat Pumps and Water Chillers; Effective on Feb. 1, 2025 with a 2-year transition period</a:t>
            </a:r>
          </a:p>
        </p:txBody>
      </p:sp>
      <p:sp>
        <p:nvSpPr>
          <p:cNvPr id="22" name="右大括号 21">
            <a:extLst>
              <a:ext uri="{FF2B5EF4-FFF2-40B4-BE49-F238E27FC236}">
                <a16:creationId xmlns:a16="http://schemas.microsoft.com/office/drawing/2014/main" id="{E47345DE-213B-2AB5-4EA2-CE541710C686}"/>
              </a:ext>
            </a:extLst>
          </p:cNvPr>
          <p:cNvSpPr/>
          <p:nvPr/>
        </p:nvSpPr>
        <p:spPr>
          <a:xfrm>
            <a:off x="8362950" y="2219325"/>
            <a:ext cx="212002" cy="1695450"/>
          </a:xfrm>
          <a:prstGeom prst="rightBrac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308FA27E-5A5F-0ABB-D448-9615699E6916}"/>
              </a:ext>
            </a:extLst>
          </p:cNvPr>
          <p:cNvSpPr txBox="1">
            <a:spLocks/>
          </p:cNvSpPr>
          <p:nvPr/>
        </p:nvSpPr>
        <p:spPr bwMode="auto">
          <a:xfrm>
            <a:off x="8574952" y="3878414"/>
            <a:ext cx="3140231" cy="480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Will be Effective on Nov. 1, 2025 with a 2-year transition period</a:t>
            </a:r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id="{02FB16BA-CD49-9DE4-DE68-468796A2F42F}"/>
              </a:ext>
            </a:extLst>
          </p:cNvPr>
          <p:cNvSpPr txBox="1">
            <a:spLocks/>
          </p:cNvSpPr>
          <p:nvPr/>
        </p:nvSpPr>
        <p:spPr bwMode="auto">
          <a:xfrm>
            <a:off x="8574950" y="4426793"/>
            <a:ext cx="3140233" cy="3862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Effective on Feb. 1, 2025</a:t>
            </a:r>
          </a:p>
        </p:txBody>
      </p:sp>
      <p:sp>
        <p:nvSpPr>
          <p:cNvPr id="27" name="标题 1">
            <a:extLst>
              <a:ext uri="{FF2B5EF4-FFF2-40B4-BE49-F238E27FC236}">
                <a16:creationId xmlns:a16="http://schemas.microsoft.com/office/drawing/2014/main" id="{4106E5DC-629E-0E58-8403-6B099A77898D}"/>
              </a:ext>
            </a:extLst>
          </p:cNvPr>
          <p:cNvSpPr txBox="1">
            <a:spLocks/>
          </p:cNvSpPr>
          <p:nvPr/>
        </p:nvSpPr>
        <p:spPr bwMode="auto">
          <a:xfrm>
            <a:off x="8574951" y="4866010"/>
            <a:ext cx="3140233" cy="3966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Effective on Feb. 1, 2025 with a 2-year transition period</a:t>
            </a:r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C87CC3DC-4EDA-1816-8696-10F357089EDC}"/>
              </a:ext>
            </a:extLst>
          </p:cNvPr>
          <p:cNvSpPr txBox="1">
            <a:spLocks/>
          </p:cNvSpPr>
          <p:nvPr/>
        </p:nvSpPr>
        <p:spPr bwMode="auto">
          <a:xfrm>
            <a:off x="8574951" y="5693273"/>
            <a:ext cx="3140232" cy="5698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Will be Effective on Dec. 1, 2025 with a 2-year transition period</a:t>
            </a:r>
          </a:p>
        </p:txBody>
      </p:sp>
      <p:sp>
        <p:nvSpPr>
          <p:cNvPr id="30" name="标题 1">
            <a:extLst>
              <a:ext uri="{FF2B5EF4-FFF2-40B4-BE49-F238E27FC236}">
                <a16:creationId xmlns:a16="http://schemas.microsoft.com/office/drawing/2014/main" id="{3B75D710-B08C-C339-0713-583080B59F81}"/>
              </a:ext>
            </a:extLst>
          </p:cNvPr>
          <p:cNvSpPr txBox="1">
            <a:spLocks/>
          </p:cNvSpPr>
          <p:nvPr/>
        </p:nvSpPr>
        <p:spPr bwMode="auto">
          <a:xfrm>
            <a:off x="8574951" y="5288493"/>
            <a:ext cx="3140232" cy="3862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defRPr/>
            </a:pPr>
            <a:r>
              <a:rPr lang="en-US" altLang="zh-CN" sz="14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Effective on Feb. 1, 2025</a:t>
            </a: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B6897198-E5F6-B83F-E181-687AD2CF9316}"/>
              </a:ext>
            </a:extLst>
          </p:cNvPr>
          <p:cNvCxnSpPr/>
          <p:nvPr/>
        </p:nvCxnSpPr>
        <p:spPr>
          <a:xfrm>
            <a:off x="7848600" y="1704975"/>
            <a:ext cx="726351" cy="0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D24E970C-3FA1-7824-70BF-4945B9087BAB}"/>
              </a:ext>
            </a:extLst>
          </p:cNvPr>
          <p:cNvCxnSpPr>
            <a:cxnSpLocks/>
          </p:cNvCxnSpPr>
          <p:nvPr/>
        </p:nvCxnSpPr>
        <p:spPr>
          <a:xfrm>
            <a:off x="8000999" y="4192933"/>
            <a:ext cx="573952" cy="0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D58C6919-55AE-4DFF-1587-E8BBEFAD745F}"/>
              </a:ext>
            </a:extLst>
          </p:cNvPr>
          <p:cNvCxnSpPr>
            <a:cxnSpLocks/>
          </p:cNvCxnSpPr>
          <p:nvPr/>
        </p:nvCxnSpPr>
        <p:spPr>
          <a:xfrm>
            <a:off x="8000999" y="4664220"/>
            <a:ext cx="573952" cy="0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562107DC-5221-660D-3533-9FFB9DA9D9E3}"/>
              </a:ext>
            </a:extLst>
          </p:cNvPr>
          <p:cNvCxnSpPr>
            <a:cxnSpLocks/>
          </p:cNvCxnSpPr>
          <p:nvPr/>
        </p:nvCxnSpPr>
        <p:spPr>
          <a:xfrm>
            <a:off x="8181975" y="5175913"/>
            <a:ext cx="392976" cy="0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34BE728-5A72-AF3F-FE3D-D2FE1D8BA8EA}"/>
              </a:ext>
            </a:extLst>
          </p:cNvPr>
          <p:cNvCxnSpPr>
            <a:cxnSpLocks/>
          </p:cNvCxnSpPr>
          <p:nvPr/>
        </p:nvCxnSpPr>
        <p:spPr>
          <a:xfrm>
            <a:off x="8353698" y="5422401"/>
            <a:ext cx="230505" cy="1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E3A9D0E3-CA75-5C23-AF28-45F3D286C5CE}"/>
              </a:ext>
            </a:extLst>
          </p:cNvPr>
          <p:cNvCxnSpPr>
            <a:cxnSpLocks/>
          </p:cNvCxnSpPr>
          <p:nvPr/>
        </p:nvCxnSpPr>
        <p:spPr>
          <a:xfrm>
            <a:off x="8455646" y="5895061"/>
            <a:ext cx="230505" cy="1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6" name="椭圆 45">
            <a:extLst>
              <a:ext uri="{FF2B5EF4-FFF2-40B4-BE49-F238E27FC236}">
                <a16:creationId xmlns:a16="http://schemas.microsoft.com/office/drawing/2014/main" id="{CED2884F-59F4-F597-2D6B-79437C6BB887}"/>
              </a:ext>
            </a:extLst>
          </p:cNvPr>
          <p:cNvSpPr/>
          <p:nvPr/>
        </p:nvSpPr>
        <p:spPr>
          <a:xfrm>
            <a:off x="7048763" y="3095216"/>
            <a:ext cx="4522017" cy="246476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Through the systematic formulation, revision, and replacement of a large number of implementation rules, the regulatory framework is ensured to be clear, unified, and up-to-date.</a:t>
            </a:r>
            <a:endParaRPr lang="zh-CN" altLang="en-US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746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96A83-D634-A185-31B0-F77B98AEE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81AFEA8-6333-3239-329B-565448B8E849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34FB5E-1683-6508-60E8-441B295E8FAD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CF1A997-C551-B1A0-762D-0C555C2EC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3. What’s New in 2025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E42E40B7-4063-424C-D1D4-53A089EBC291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3DC7C7E-6AC3-82D5-091B-BCB202C4E93C}"/>
              </a:ext>
            </a:extLst>
          </p:cNvPr>
          <p:cNvSpPr txBox="1">
            <a:spLocks/>
          </p:cNvSpPr>
          <p:nvPr/>
        </p:nvSpPr>
        <p:spPr bwMode="auto">
          <a:xfrm>
            <a:off x="733425" y="1126684"/>
            <a:ext cx="10725150" cy="52390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defRPr/>
            </a:pPr>
            <a:endParaRPr lang="en-US" altLang="zh-CN" sz="18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803B99CC-72A0-82AD-5B7B-894B28DB495A}"/>
              </a:ext>
            </a:extLst>
          </p:cNvPr>
          <p:cNvSpPr txBox="1">
            <a:spLocks/>
          </p:cNvSpPr>
          <p:nvPr/>
        </p:nvSpPr>
        <p:spPr bwMode="auto">
          <a:xfrm>
            <a:off x="2081211" y="1189745"/>
            <a:ext cx="7908131" cy="10259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3. Standard Upgrades: Higher Efficiency Bar</a:t>
            </a:r>
          </a:p>
          <a:p>
            <a:pPr algn="ctr"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</a:rPr>
              <a:t>Effective Standards in 2025</a:t>
            </a:r>
          </a:p>
          <a:p>
            <a:pPr algn="ctr">
              <a:lnSpc>
                <a:spcPct val="100000"/>
              </a:lnSpc>
              <a:defRPr/>
            </a:pPr>
            <a:endParaRPr lang="en-US" altLang="zh-CN" sz="24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2430CA61-B4E0-4433-4137-FA49AA20A4C5}"/>
              </a:ext>
            </a:extLst>
          </p:cNvPr>
          <p:cNvCxnSpPr>
            <a:cxnSpLocks/>
          </p:cNvCxnSpPr>
          <p:nvPr/>
        </p:nvCxnSpPr>
        <p:spPr>
          <a:xfrm>
            <a:off x="1095375" y="1962150"/>
            <a:ext cx="1010602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B55DD106-4977-DA2E-E946-412C299D34DB}"/>
              </a:ext>
            </a:extLst>
          </p:cNvPr>
          <p:cNvSpPr txBox="1">
            <a:spLocks/>
          </p:cNvSpPr>
          <p:nvPr/>
        </p:nvSpPr>
        <p:spPr bwMode="auto">
          <a:xfrm>
            <a:off x="1095375" y="1980886"/>
            <a:ext cx="10206325" cy="35306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04" tIns="45718" rIns="91404" bIns="45718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698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3992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098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798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19577-2024 Minimum allowable values of the energy efficiency and energy efficiency grades for heat pumps and water chillers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21456-2024 Minimum allowable values of the energy efficiency and energy efficiency grades for household and similar kitchen appliances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20052-2024 Minimum allowable values of energy efficiency and the energy efficiency grades for power transformers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30253-2024 Minimum allowable values of energy efficiency and energy efficiency grades for permanent magnet synchronous motors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36893-2024 Minimum allowable values of energy efficiency and energy efficiency grades for air cleaner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43630-2023 Minimum allowable values of energy efficiency and energy efficiency grades for tower and rack servers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r>
              <a:rPr lang="en-US" altLang="zh-CN" sz="16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+mn-cs"/>
              </a:rPr>
              <a:t>GB 30254-2024 Minimum allowable values of energy efficiency and energy efficiency grades for cage three-phase high voltage induction motor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  <a:defRPr/>
            </a:pPr>
            <a:endParaRPr lang="en-US" altLang="zh-CN" sz="16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4706F60-15E5-A92B-3408-AC82399010EB}"/>
              </a:ext>
            </a:extLst>
          </p:cNvPr>
          <p:cNvSpPr/>
          <p:nvPr/>
        </p:nvSpPr>
        <p:spPr>
          <a:xfrm>
            <a:off x="1197343" y="5603867"/>
            <a:ext cx="9675869" cy="6487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</a:rPr>
              <a:t>Updated standards keep driving industrial technological advancement</a:t>
            </a:r>
            <a:endParaRPr lang="zh-CN" altLang="en-US" sz="24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801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1C2B8E0-4EB1-FA87-A2D5-6469E77DB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346101-3D74-8625-79EC-4EB740590396}"/>
              </a:ext>
            </a:extLst>
          </p:cNvPr>
          <p:cNvSpPr/>
          <p:nvPr/>
        </p:nvSpPr>
        <p:spPr>
          <a:xfrm>
            <a:off x="-1" y="0"/>
            <a:ext cx="1230923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27088C0-FF47-8C88-3621-CE74FB0D3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25" y="2515394"/>
            <a:ext cx="1641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1500" b="1" i="1" dirty="0">
                <a:solidFill>
                  <a:srgbClr val="197519"/>
                </a:solidFill>
              </a:rPr>
              <a:t>04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A58CC1-3ECC-A9C1-6F17-A8626F20C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057" y="3267159"/>
            <a:ext cx="72958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197519"/>
                </a:solidFill>
              </a:rPr>
              <a:t>The Compliance Roadmap</a:t>
            </a:r>
            <a:endParaRPr lang="zh-CN" altLang="en-US" sz="3600" b="1" dirty="0">
              <a:solidFill>
                <a:srgbClr val="197519"/>
              </a:solidFill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63193F61-CEB0-69FA-696F-28418A6F05C8}"/>
              </a:ext>
            </a:extLst>
          </p:cNvPr>
          <p:cNvSpPr>
            <a:spLocks noChangeArrowheads="1"/>
          </p:cNvSpPr>
          <p:nvPr/>
        </p:nvSpPr>
        <p:spPr bwMode="auto">
          <a:xfrm rot="9233090">
            <a:off x="9509125" y="2454275"/>
            <a:ext cx="266700" cy="230188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FA827CD9-DB34-3A72-4C3F-034CC8B98C25}"/>
              </a:ext>
            </a:extLst>
          </p:cNvPr>
          <p:cNvSpPr>
            <a:spLocks noChangeArrowheads="1"/>
          </p:cNvSpPr>
          <p:nvPr/>
        </p:nvSpPr>
        <p:spPr bwMode="auto">
          <a:xfrm rot="-6030424">
            <a:off x="9044755" y="2807186"/>
            <a:ext cx="396875" cy="342900"/>
          </a:xfrm>
          <a:prstGeom prst="triangle">
            <a:avLst>
              <a:gd name="adj" fmla="val 50000"/>
            </a:avLst>
          </a:prstGeom>
          <a:solidFill>
            <a:srgbClr val="30903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CF3BE311-6D90-35C5-A28B-C11CA841F694}"/>
              </a:ext>
            </a:extLst>
          </p:cNvPr>
          <p:cNvSpPr>
            <a:spLocks noChangeArrowheads="1"/>
          </p:cNvSpPr>
          <p:nvPr/>
        </p:nvSpPr>
        <p:spPr bwMode="auto">
          <a:xfrm rot="-228606">
            <a:off x="9024938" y="1804988"/>
            <a:ext cx="266700" cy="230187"/>
          </a:xfrm>
          <a:prstGeom prst="triangle">
            <a:avLst>
              <a:gd name="adj" fmla="val 50000"/>
            </a:avLst>
          </a:prstGeom>
          <a:solidFill>
            <a:srgbClr val="2B7E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DE5B1F1-2134-4912-C3A0-24EBEF2467C5}"/>
              </a:ext>
            </a:extLst>
          </p:cNvPr>
          <p:cNvGrpSpPr>
            <a:grpSpLocks/>
          </p:cNvGrpSpPr>
          <p:nvPr/>
        </p:nvGrpSpPr>
        <p:grpSpPr bwMode="auto">
          <a:xfrm>
            <a:off x="9934575" y="3132138"/>
            <a:ext cx="1435100" cy="1309687"/>
            <a:chOff x="9933940" y="3132138"/>
            <a:chExt cx="1435100" cy="1309686"/>
          </a:xfrm>
        </p:grpSpPr>
        <p:sp>
          <p:nvSpPr>
            <p:cNvPr id="7176" name="等腰三角形 22">
              <a:extLst>
                <a:ext uri="{FF2B5EF4-FFF2-40B4-BE49-F238E27FC236}">
                  <a16:creationId xmlns:a16="http://schemas.microsoft.com/office/drawing/2014/main" id="{9AE04924-AA93-ECCC-EF72-66E7C57778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687839">
              <a:off x="9933940" y="3427412"/>
              <a:ext cx="1176338" cy="1014412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rgbClr val="19751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C20F"/>
                </a:solidFill>
                <a:latin typeface="Calibri" pitchFamily="34" charset="0"/>
                <a:ea typeface="幼圆" pitchFamily="49" charset="-122"/>
              </a:endParaRPr>
            </a:p>
          </p:txBody>
        </p:sp>
        <p:grpSp>
          <p:nvGrpSpPr>
            <p:cNvPr id="7177" name="组合 2">
              <a:extLst>
                <a:ext uri="{FF2B5EF4-FFF2-40B4-BE49-F238E27FC236}">
                  <a16:creationId xmlns:a16="http://schemas.microsoft.com/office/drawing/2014/main" id="{5507CAFF-BC14-D4D3-FAFE-EE59CCD2A3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65703" y="3132138"/>
              <a:ext cx="1303337" cy="1279524"/>
              <a:chOff x="10065703" y="3132138"/>
              <a:chExt cx="1303337" cy="1279524"/>
            </a:xfrm>
          </p:grpSpPr>
          <p:sp>
            <p:nvSpPr>
              <p:cNvPr id="7178" name="等腰三角形 21">
                <a:extLst>
                  <a:ext uri="{FF2B5EF4-FFF2-40B4-BE49-F238E27FC236}">
                    <a16:creationId xmlns:a16="http://schemas.microsoft.com/office/drawing/2014/main" id="{417DAC79-47D3-7B4E-2584-01E0AB789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687839">
                <a:off x="10065703" y="3487738"/>
                <a:ext cx="944562" cy="815975"/>
              </a:xfrm>
              <a:prstGeom prst="triangle">
                <a:avLst>
                  <a:gd name="adj" fmla="val 50000"/>
                </a:avLst>
              </a:prstGeom>
              <a:solidFill>
                <a:srgbClr val="197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  <a:latin typeface="Calibri" pitchFamily="34" charset="0"/>
                  <a:ea typeface="幼圆" pitchFamily="49" charset="-122"/>
                </a:endParaRPr>
              </a:p>
            </p:txBody>
          </p:sp>
          <p:grpSp>
            <p:nvGrpSpPr>
              <p:cNvPr id="7179" name="组合 1">
                <a:extLst>
                  <a:ext uri="{FF2B5EF4-FFF2-40B4-BE49-F238E27FC236}">
                    <a16:creationId xmlns:a16="http://schemas.microsoft.com/office/drawing/2014/main" id="{A6775311-0F9D-4391-2857-050CDC006F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165715" y="3132138"/>
                <a:ext cx="1203325" cy="1279524"/>
                <a:chOff x="10165715" y="3132138"/>
                <a:chExt cx="1203325" cy="1279524"/>
              </a:xfrm>
            </p:grpSpPr>
            <p:sp>
              <p:nvSpPr>
                <p:cNvPr id="7180" name="椭圆 23">
                  <a:extLst>
                    <a:ext uri="{FF2B5EF4-FFF2-40B4-BE49-F238E27FC236}">
                      <a16:creationId xmlns:a16="http://schemas.microsoft.com/office/drawing/2014/main" id="{67A50D89-CFA6-1870-B984-A9720D334E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1254740" y="37925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1" name="椭圆 24">
                  <a:extLst>
                    <a:ext uri="{FF2B5EF4-FFF2-40B4-BE49-F238E27FC236}">
                      <a16:creationId xmlns:a16="http://schemas.microsoft.com/office/drawing/2014/main" id="{163488F1-C7E2-BE92-2FB6-09FB1F4F8F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165715" y="4295774"/>
                  <a:ext cx="115888" cy="115888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2" name="椭圆 25">
                  <a:extLst>
                    <a:ext uri="{FF2B5EF4-FFF2-40B4-BE49-F238E27FC236}">
                      <a16:creationId xmlns:a16="http://schemas.microsoft.com/office/drawing/2014/main" id="{19CDC4C1-FE42-0E26-64B6-F8D32B7AF2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283190" y="31321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</p:grpSp>
        </p:grpSp>
      </p:grp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491C31A7-8908-B4E0-91C0-00F26A3FDB6C}"/>
              </a:ext>
            </a:extLst>
          </p:cNvPr>
          <p:cNvSpPr>
            <a:spLocks noChangeArrowheads="1"/>
          </p:cNvSpPr>
          <p:nvPr/>
        </p:nvSpPr>
        <p:spPr bwMode="auto">
          <a:xfrm rot="-3389783">
            <a:off x="8616157" y="2162969"/>
            <a:ext cx="127000" cy="109537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26BE0984-502B-D3D7-040D-CF0F8BEEE8BC}"/>
              </a:ext>
            </a:extLst>
          </p:cNvPr>
          <p:cNvSpPr>
            <a:spLocks noChangeArrowheads="1"/>
          </p:cNvSpPr>
          <p:nvPr/>
        </p:nvSpPr>
        <p:spPr bwMode="auto">
          <a:xfrm rot="8748521">
            <a:off x="8974138" y="2314575"/>
            <a:ext cx="128587" cy="109538"/>
          </a:xfrm>
          <a:prstGeom prst="triangle">
            <a:avLst>
              <a:gd name="adj" fmla="val 50000"/>
            </a:avLst>
          </a:prstGeom>
          <a:solidFill>
            <a:srgbClr val="55955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cxnSp>
        <p:nvCxnSpPr>
          <p:cNvPr id="2063" name="Straight Connector 13">
            <a:extLst>
              <a:ext uri="{FF2B5EF4-FFF2-40B4-BE49-F238E27FC236}">
                <a16:creationId xmlns:a16="http://schemas.microsoft.com/office/drawing/2014/main" id="{1275DDE1-C1B2-DF71-31B9-72728C706DC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417638" y="4110038"/>
            <a:ext cx="7208837" cy="0"/>
          </a:xfrm>
          <a:prstGeom prst="line">
            <a:avLst/>
          </a:prstGeom>
          <a:noFill/>
          <a:ln w="19050" cap="sq">
            <a:solidFill>
              <a:srgbClr val="197519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94914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6A036-A460-50C3-9618-FA888E48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F0CE91-E903-B42C-B926-8D40AC708736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A6F71E-4B26-91BA-1B41-417F714CB280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389852-469A-5BC8-E084-94239BEE9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Roadmap-Core Principle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65B00759-3CAE-5B33-156F-6452672EED2B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E8CB104-01A1-8134-62AC-39198758A933}"/>
              </a:ext>
            </a:extLst>
          </p:cNvPr>
          <p:cNvSpPr/>
          <p:nvPr/>
        </p:nvSpPr>
        <p:spPr>
          <a:xfrm>
            <a:off x="1346557" y="1059939"/>
            <a:ext cx="10000722" cy="1405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</a:rPr>
              <a:t>Governance Model 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</a:rPr>
              <a:t>Manufacturers self-declare + Label registration + Market surveillance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70AD47">
                    <a:lumMod val="50000"/>
                  </a:srgbClr>
                </a:solidFill>
              </a:rPr>
              <a:t>The manufacturer is the primary responsible party for the accuracy of energy efficiency information.</a:t>
            </a:r>
            <a:endParaRPr lang="zh-CN" altLang="en-US" sz="2000" b="1" dirty="0">
              <a:solidFill>
                <a:srgbClr val="70AD47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3447F26-A101-011B-58CC-52194B5EE1D8}"/>
              </a:ext>
            </a:extLst>
          </p:cNvPr>
          <p:cNvSpPr/>
          <p:nvPr/>
        </p:nvSpPr>
        <p:spPr>
          <a:xfrm>
            <a:off x="1346552" y="4456552"/>
            <a:ext cx="10000723" cy="124615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Official Platform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chemeClr val="bg1"/>
                </a:solidFill>
              </a:rPr>
              <a:t>China Energy Label Website (</a:t>
            </a:r>
            <a:r>
              <a:rPr lang="en-US" altLang="zh-CN" sz="2000" b="1" dirty="0">
                <a:solidFill>
                  <a:schemeClr val="bg1"/>
                </a:solidFill>
                <a:hlinkClick r:id="rId4"/>
              </a:rPr>
              <a:t>www.energylabel.gov.cn</a:t>
            </a:r>
            <a:r>
              <a:rPr lang="en-US" altLang="zh-CN" sz="2000" b="1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chemeClr val="bg1"/>
                </a:solidFill>
              </a:rPr>
              <a:t>All </a:t>
            </a:r>
            <a:r>
              <a:rPr lang="en-US" altLang="zh-CN" sz="2000" b="1" kern="100" dirty="0">
                <a:cs typeface="Times New Roman" panose="02020603050405020304"/>
              </a:rPr>
              <a:t>Label registration</a:t>
            </a:r>
            <a:r>
              <a:rPr lang="en-US" altLang="zh-CN" sz="2000" b="1" dirty="0">
                <a:solidFill>
                  <a:schemeClr val="bg1"/>
                </a:solidFill>
              </a:rPr>
              <a:t> procedures are completed on this portal.</a:t>
            </a:r>
            <a:endParaRPr lang="zh-CN" altLang="en-US" sz="2000" b="1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55ED6CD-0B1F-9C30-6DF2-B7695EB85D6C}"/>
              </a:ext>
            </a:extLst>
          </p:cNvPr>
          <p:cNvGrpSpPr/>
          <p:nvPr/>
        </p:nvGrpSpPr>
        <p:grpSpPr>
          <a:xfrm>
            <a:off x="1346558" y="2492915"/>
            <a:ext cx="10000722" cy="1512222"/>
            <a:chOff x="1346558" y="2492915"/>
            <a:chExt cx="10000722" cy="151222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8F71C5F-7FBF-D8E5-C976-761B4A05185F}"/>
                </a:ext>
              </a:extLst>
            </p:cNvPr>
            <p:cNvSpPr/>
            <p:nvPr/>
          </p:nvSpPr>
          <p:spPr>
            <a:xfrm>
              <a:off x="1346558" y="2852862"/>
              <a:ext cx="10000722" cy="11522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rgbClr val="70AD47">
                      <a:lumMod val="50000"/>
                    </a:srgbClr>
                  </a:solidFill>
                </a:rPr>
                <a:t>Legal Basis</a:t>
              </a:r>
            </a:p>
            <a:p>
              <a:pPr marL="285750" indent="-285750">
                <a:buFont typeface="Wingdings" panose="05000000000000000000" pitchFamily="2" charset="2"/>
                <a:buChar char="p"/>
              </a:pPr>
              <a:r>
                <a:rPr lang="en-US" altLang="zh-CN" sz="2000" b="1" dirty="0">
                  <a:solidFill>
                    <a:srgbClr val="70AD47">
                      <a:lumMod val="50000"/>
                    </a:srgbClr>
                  </a:solidFill>
                </a:rPr>
                <a:t>China Energy Labeling Product Catalogue (2025 Edition)</a:t>
              </a:r>
            </a:p>
            <a:p>
              <a:pPr marL="285750" indent="-285750">
                <a:buFont typeface="Wingdings" panose="05000000000000000000" pitchFamily="2" charset="2"/>
                <a:buChar char="p"/>
              </a:pPr>
              <a:r>
                <a:rPr lang="en-US" altLang="zh-CN" sz="2000" b="1" dirty="0">
                  <a:solidFill>
                    <a:srgbClr val="70AD47">
                      <a:lumMod val="50000"/>
                    </a:srgbClr>
                  </a:solidFill>
                </a:rPr>
                <a:t>Product-specific Implementation Rules for Energy Efficiency Labelling</a:t>
              </a:r>
              <a:endParaRPr lang="zh-CN" altLang="en-US" sz="2000" b="1" dirty="0">
                <a:solidFill>
                  <a:srgbClr val="70AD47">
                    <a:lumMod val="50000"/>
                  </a:srgbClr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FC1CE47C-6204-49AC-7BFB-5F9A5A1E7A64}"/>
                </a:ext>
              </a:extLst>
            </p:cNvPr>
            <p:cNvCxnSpPr>
              <a:cxnSpLocks/>
            </p:cNvCxnSpPr>
            <p:nvPr/>
          </p:nvCxnSpPr>
          <p:spPr>
            <a:xfrm>
              <a:off x="6036817" y="2492915"/>
              <a:ext cx="0" cy="392036"/>
            </a:xfrm>
            <a:prstGeom prst="straightConnector1">
              <a:avLst/>
            </a:prstGeom>
            <a:ln w="28575">
              <a:solidFill>
                <a:srgbClr val="0066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2A45C09-66B3-E0F3-5EEB-03D73B114C9C}"/>
              </a:ext>
            </a:extLst>
          </p:cNvPr>
          <p:cNvCxnSpPr>
            <a:cxnSpLocks/>
          </p:cNvCxnSpPr>
          <p:nvPr/>
        </p:nvCxnSpPr>
        <p:spPr>
          <a:xfrm>
            <a:off x="6043435" y="4072029"/>
            <a:ext cx="0" cy="384524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25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3CBC-0652-3311-0AC9-6979ECD7E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B609E08-6F5F-859C-95B3-D10279C1D5C6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5635C06-B64F-3E0D-A9BE-96B524CB9462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43F916F-A944-B429-3470-EBE28FD1D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Roadmap-Label Registration Process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9452FB67-9C80-D690-168C-43094F8DC375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7A75068-B52A-94B2-853C-CEC130541CFB}"/>
              </a:ext>
            </a:extLst>
          </p:cNvPr>
          <p:cNvCxnSpPr>
            <a:cxnSpLocks/>
          </p:cNvCxnSpPr>
          <p:nvPr/>
        </p:nvCxnSpPr>
        <p:spPr>
          <a:xfrm>
            <a:off x="425282" y="2814345"/>
            <a:ext cx="11530498" cy="0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AF33171-D0F8-618D-2435-4F4B543028F5}"/>
              </a:ext>
            </a:extLst>
          </p:cNvPr>
          <p:cNvSpPr txBox="1"/>
          <p:nvPr/>
        </p:nvSpPr>
        <p:spPr>
          <a:xfrm>
            <a:off x="1848464" y="3174996"/>
            <a:ext cx="3383067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Enterprise Registration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A71C96A-7670-6F40-0C63-14C47A9EA954}"/>
              </a:ext>
            </a:extLst>
          </p:cNvPr>
          <p:cNvSpPr txBox="1"/>
          <p:nvPr/>
        </p:nvSpPr>
        <p:spPr>
          <a:xfrm>
            <a:off x="283606" y="1992030"/>
            <a:ext cx="2512161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Product Testing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D1AFE02-0128-805C-68CF-8D62DD365B96}"/>
              </a:ext>
            </a:extLst>
          </p:cNvPr>
          <p:cNvSpPr txBox="1"/>
          <p:nvPr/>
        </p:nvSpPr>
        <p:spPr>
          <a:xfrm>
            <a:off x="4221444" y="1968083"/>
            <a:ext cx="3117422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Online Filing</a:t>
            </a:r>
            <a:endParaRPr lang="zh-CN" alt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6A0F9E1-3588-7C2A-3A2B-756F18CBFE5F}"/>
              </a:ext>
            </a:extLst>
          </p:cNvPr>
          <p:cNvSpPr txBox="1"/>
          <p:nvPr/>
        </p:nvSpPr>
        <p:spPr>
          <a:xfrm>
            <a:off x="6781835" y="3209956"/>
            <a:ext cx="2696462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Label Production</a:t>
            </a:r>
            <a:endParaRPr lang="zh-CN" alt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97B2A9-0E58-893A-38B3-206C6C21AB31}"/>
              </a:ext>
            </a:extLst>
          </p:cNvPr>
          <p:cNvSpPr txBox="1"/>
          <p:nvPr/>
        </p:nvSpPr>
        <p:spPr>
          <a:xfrm>
            <a:off x="8889444" y="1968083"/>
            <a:ext cx="2232369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Confirmation </a:t>
            </a:r>
            <a:endParaRPr lang="zh-CN" alt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EE81CE57-F25E-3297-E657-6A589DA4972E}"/>
              </a:ext>
            </a:extLst>
          </p:cNvPr>
          <p:cNvSpPr/>
          <p:nvPr/>
        </p:nvSpPr>
        <p:spPr>
          <a:xfrm>
            <a:off x="1425677" y="2418735"/>
            <a:ext cx="8554065" cy="766922"/>
          </a:xfrm>
          <a:custGeom>
            <a:avLst/>
            <a:gdLst>
              <a:gd name="connsiteX0" fmla="*/ 0 w 8554065"/>
              <a:gd name="connsiteY0" fmla="*/ 0 h 766922"/>
              <a:gd name="connsiteX1" fmla="*/ 2113936 w 8554065"/>
              <a:gd name="connsiteY1" fmla="*/ 737420 h 766922"/>
              <a:gd name="connsiteX2" fmla="*/ 4395020 w 8554065"/>
              <a:gd name="connsiteY2" fmla="*/ 19665 h 766922"/>
              <a:gd name="connsiteX3" fmla="*/ 6695768 w 8554065"/>
              <a:gd name="connsiteY3" fmla="*/ 766917 h 766922"/>
              <a:gd name="connsiteX4" fmla="*/ 8554065 w 8554065"/>
              <a:gd name="connsiteY4" fmla="*/ 29497 h 76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4065" h="766922">
                <a:moveTo>
                  <a:pt x="0" y="0"/>
                </a:moveTo>
                <a:cubicBezTo>
                  <a:pt x="690716" y="367071"/>
                  <a:pt x="1381433" y="734143"/>
                  <a:pt x="2113936" y="737420"/>
                </a:cubicBezTo>
                <a:cubicBezTo>
                  <a:pt x="2846439" y="740698"/>
                  <a:pt x="3631381" y="14749"/>
                  <a:pt x="4395020" y="19665"/>
                </a:cubicBezTo>
                <a:cubicBezTo>
                  <a:pt x="5158659" y="24581"/>
                  <a:pt x="6002594" y="765278"/>
                  <a:pt x="6695768" y="766917"/>
                </a:cubicBezTo>
                <a:cubicBezTo>
                  <a:pt x="7388942" y="768556"/>
                  <a:pt x="7971503" y="399026"/>
                  <a:pt x="8554065" y="29497"/>
                </a:cubicBezTo>
              </a:path>
            </a:pathLst>
          </a:cu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838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509FF-EECD-5B71-FEA9-1D6AADB1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201A351-3AE5-E568-B328-83529CA96ECD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F40BF51-EBCD-3378-2A42-89F67A63BB77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AD2AA69-D806-CABA-1705-C8774AB92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Roadmap-Key Operational Details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42F9F70B-E705-04FD-62A8-5C807EEE681D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0136FB6-6CE1-ACA5-F705-5114E359495A}"/>
              </a:ext>
            </a:extLst>
          </p:cNvPr>
          <p:cNvSpPr/>
          <p:nvPr/>
        </p:nvSpPr>
        <p:spPr>
          <a:xfrm>
            <a:off x="4525090" y="5106153"/>
            <a:ext cx="2999848" cy="3008768"/>
          </a:xfrm>
          <a:custGeom>
            <a:avLst/>
            <a:gdLst>
              <a:gd name="connsiteX0" fmla="*/ 1499923 w 2999848"/>
              <a:gd name="connsiteY0" fmla="*/ 362139 h 3008768"/>
              <a:gd name="connsiteX1" fmla="*/ 223384 w 2999848"/>
              <a:gd name="connsiteY1" fmla="*/ 1582094 h 3008768"/>
              <a:gd name="connsiteX2" fmla="*/ 1499923 w 2999848"/>
              <a:gd name="connsiteY2" fmla="*/ 2802049 h 3008768"/>
              <a:gd name="connsiteX3" fmla="*/ 2776462 w 2999848"/>
              <a:gd name="connsiteY3" fmla="*/ 1582094 h 3008768"/>
              <a:gd name="connsiteX4" fmla="*/ 1499923 w 2999848"/>
              <a:gd name="connsiteY4" fmla="*/ 362139 h 3008768"/>
              <a:gd name="connsiteX5" fmla="*/ 1499924 w 2999848"/>
              <a:gd name="connsiteY5" fmla="*/ 0 h 3008768"/>
              <a:gd name="connsiteX6" fmla="*/ 2999848 w 2999848"/>
              <a:gd name="connsiteY6" fmla="*/ 1504384 h 3008768"/>
              <a:gd name="connsiteX7" fmla="*/ 1499924 w 2999848"/>
              <a:gd name="connsiteY7" fmla="*/ 3008768 h 3008768"/>
              <a:gd name="connsiteX8" fmla="*/ 0 w 2999848"/>
              <a:gd name="connsiteY8" fmla="*/ 1504384 h 3008768"/>
              <a:gd name="connsiteX9" fmla="*/ 1499924 w 2999848"/>
              <a:gd name="connsiteY9" fmla="*/ 0 h 300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99848" h="3008768">
                <a:moveTo>
                  <a:pt x="1499923" y="362139"/>
                </a:moveTo>
                <a:cubicBezTo>
                  <a:pt x="794910" y="362139"/>
                  <a:pt x="223384" y="908331"/>
                  <a:pt x="223384" y="1582094"/>
                </a:cubicBezTo>
                <a:cubicBezTo>
                  <a:pt x="223384" y="2255857"/>
                  <a:pt x="794910" y="2802049"/>
                  <a:pt x="1499923" y="2802049"/>
                </a:cubicBezTo>
                <a:cubicBezTo>
                  <a:pt x="2204936" y="2802049"/>
                  <a:pt x="2776462" y="2255857"/>
                  <a:pt x="2776462" y="1582094"/>
                </a:cubicBezTo>
                <a:cubicBezTo>
                  <a:pt x="2776462" y="908331"/>
                  <a:pt x="2204936" y="362139"/>
                  <a:pt x="1499923" y="362139"/>
                </a:cubicBezTo>
                <a:close/>
                <a:moveTo>
                  <a:pt x="1499924" y="0"/>
                </a:moveTo>
                <a:cubicBezTo>
                  <a:pt x="2328309" y="0"/>
                  <a:pt x="2999848" y="673536"/>
                  <a:pt x="2999848" y="1504384"/>
                </a:cubicBezTo>
                <a:cubicBezTo>
                  <a:pt x="2999848" y="2335232"/>
                  <a:pt x="2328309" y="3008768"/>
                  <a:pt x="1499924" y="3008768"/>
                </a:cubicBezTo>
                <a:cubicBezTo>
                  <a:pt x="671539" y="3008768"/>
                  <a:pt x="0" y="2335232"/>
                  <a:pt x="0" y="1504384"/>
                </a:cubicBezTo>
                <a:cubicBezTo>
                  <a:pt x="0" y="673536"/>
                  <a:pt x="671539" y="0"/>
                  <a:pt x="1499924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9459285-CC9D-372D-7ADF-A2002374C1B9}"/>
              </a:ext>
            </a:extLst>
          </p:cNvPr>
          <p:cNvCxnSpPr>
            <a:cxnSpLocks/>
            <a:stCxn id="4" idx="2"/>
          </p:cNvCxnSpPr>
          <p:nvPr/>
        </p:nvCxnSpPr>
        <p:spPr>
          <a:xfrm flipH="1" flipV="1">
            <a:off x="2743200" y="570368"/>
            <a:ext cx="3352800" cy="6287632"/>
          </a:xfrm>
          <a:prstGeom prst="line">
            <a:avLst/>
          </a:prstGeom>
          <a:ln>
            <a:gradFill>
              <a:gsLst>
                <a:gs pos="16000">
                  <a:schemeClr val="accent1">
                    <a:lumMod val="5000"/>
                    <a:lumOff val="9500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200C0C9-E3E0-9302-2D1F-BD35DEA5643E}"/>
              </a:ext>
            </a:extLst>
          </p:cNvPr>
          <p:cNvCxnSpPr>
            <a:cxnSpLocks/>
          </p:cNvCxnSpPr>
          <p:nvPr/>
        </p:nvCxnSpPr>
        <p:spPr>
          <a:xfrm flipV="1">
            <a:off x="6025014" y="570368"/>
            <a:ext cx="3210828" cy="628763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0F39D986-5361-FAAB-42AB-0593B1182356}"/>
              </a:ext>
            </a:extLst>
          </p:cNvPr>
          <p:cNvSpPr/>
          <p:nvPr/>
        </p:nvSpPr>
        <p:spPr>
          <a:xfrm>
            <a:off x="241291" y="1821155"/>
            <a:ext cx="3091167" cy="3496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Product Testing Phase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Confirm Inclusion</a:t>
            </a:r>
            <a:r>
              <a:rPr lang="en-US" altLang="zh-CN" dirty="0">
                <a:solidFill>
                  <a:schemeClr val="tx1"/>
                </a:solidFill>
              </a:rPr>
              <a:t>: Verify the product is listed in the </a:t>
            </a:r>
            <a:r>
              <a:rPr lang="en-US" altLang="zh-CN" b="1" dirty="0">
                <a:solidFill>
                  <a:schemeClr val="tx1"/>
                </a:solidFill>
              </a:rPr>
              <a:t>China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en-US" altLang="zh-CN" b="1" dirty="0">
                <a:solidFill>
                  <a:schemeClr val="tx1"/>
                </a:solidFill>
              </a:rPr>
              <a:t>Energy Label Product Catalog (2025 Edition)</a:t>
            </a:r>
            <a:endParaRPr lang="en-US" altLang="zh-CN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Conduct Testing</a:t>
            </a:r>
            <a:r>
              <a:rPr lang="en-US" altLang="zh-CN" dirty="0">
                <a:solidFill>
                  <a:schemeClr val="tx1"/>
                </a:solidFill>
              </a:rPr>
              <a:t>: Testing must be performed in </a:t>
            </a:r>
            <a:r>
              <a:rPr lang="en-US" altLang="zh-CN" b="1" dirty="0">
                <a:solidFill>
                  <a:schemeClr val="tx1"/>
                </a:solidFill>
              </a:rPr>
              <a:t>CNIS-approved</a:t>
            </a:r>
            <a:r>
              <a:rPr lang="en-US" altLang="zh-CN" dirty="0">
                <a:solidFill>
                  <a:schemeClr val="tx1"/>
                </a:solidFill>
              </a:rPr>
              <a:t> laboratories, including both in-house and third-party facilities.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Obtain Report</a:t>
            </a:r>
            <a:r>
              <a:rPr lang="en-US" altLang="zh-CN" dirty="0">
                <a:solidFill>
                  <a:schemeClr val="tx1"/>
                </a:solidFill>
              </a:rPr>
              <a:t>: Receive the official “</a:t>
            </a:r>
            <a:r>
              <a:rPr lang="en-US" altLang="zh-CN" b="1" dirty="0">
                <a:solidFill>
                  <a:schemeClr val="tx1"/>
                </a:solidFill>
              </a:rPr>
              <a:t>Test Report</a:t>
            </a:r>
            <a:r>
              <a:rPr lang="en-US" altLang="zh-CN" dirty="0">
                <a:solidFill>
                  <a:schemeClr val="tx1"/>
                </a:solidFill>
              </a:rPr>
              <a:t>.”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2EE20D8-297F-8F6F-0B3E-E24AB4928A35}"/>
              </a:ext>
            </a:extLst>
          </p:cNvPr>
          <p:cNvSpPr/>
          <p:nvPr/>
        </p:nvSpPr>
        <p:spPr>
          <a:xfrm>
            <a:off x="4419600" y="806932"/>
            <a:ext cx="3091167" cy="3496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Enterprise Registration</a:t>
            </a: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Access Portal</a:t>
            </a:r>
            <a:r>
              <a:rPr lang="en-US" altLang="zh-CN" dirty="0">
                <a:solidFill>
                  <a:schemeClr val="tx1"/>
                </a:solidFill>
              </a:rPr>
              <a:t>: Navigate to the official Energy Label Filing System website </a:t>
            </a:r>
            <a:r>
              <a:rPr lang="zh-CN" altLang="en-US" dirty="0">
                <a:solidFill>
                  <a:schemeClr val="tx1"/>
                </a:solidFill>
              </a:rPr>
              <a:t>（</a:t>
            </a:r>
            <a:r>
              <a:rPr lang="en-US" altLang="zh-CN" dirty="0">
                <a:solidFill>
                  <a:schemeClr val="tx1"/>
                </a:solidFill>
                <a:hlinkClick r:id="rId4"/>
              </a:rPr>
              <a:t>https://www.energylabel.com.cn/indexEnergy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  <a:r>
              <a:rPr lang="en-US" altLang="zh-CN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Register Account</a:t>
            </a:r>
            <a:r>
              <a:rPr lang="en-US" altLang="zh-CN" dirty="0">
                <a:solidFill>
                  <a:schemeClr val="tx1"/>
                </a:solidFill>
              </a:rPr>
              <a:t>: Complete the company registration with all required details.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Log In</a:t>
            </a:r>
            <a:r>
              <a:rPr lang="en-US" altLang="zh-CN" dirty="0">
                <a:solidFill>
                  <a:schemeClr val="tx1"/>
                </a:solidFill>
              </a:rPr>
              <a:t>: Use your credentials to access the filing system.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B30172B-2930-9941-F160-E036B18FD2F0}"/>
              </a:ext>
            </a:extLst>
          </p:cNvPr>
          <p:cNvSpPr txBox="1"/>
          <p:nvPr/>
        </p:nvSpPr>
        <p:spPr>
          <a:xfrm>
            <a:off x="4906381" y="6012866"/>
            <a:ext cx="2999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Key Operational Details</a:t>
            </a:r>
            <a:endParaRPr lang="zh-CN" altLang="en-US" sz="24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645E5AF-64A2-D5F7-9EFE-04EC03C20186}"/>
              </a:ext>
            </a:extLst>
          </p:cNvPr>
          <p:cNvSpPr/>
          <p:nvPr/>
        </p:nvSpPr>
        <p:spPr>
          <a:xfrm>
            <a:off x="8834215" y="1821155"/>
            <a:ext cx="2925689" cy="3496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Online Filing</a:t>
            </a: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Select Product</a:t>
            </a:r>
            <a:r>
              <a:rPr lang="en-US" altLang="zh-CN" dirty="0">
                <a:solidFill>
                  <a:schemeClr val="tx1"/>
                </a:solidFill>
              </a:rPr>
              <a:t>: Choose the specific product model for filing within the system.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Complete Forms</a:t>
            </a:r>
            <a:r>
              <a:rPr lang="en-US" altLang="zh-CN" dirty="0">
                <a:solidFill>
                  <a:schemeClr val="tx1"/>
                </a:solidFill>
              </a:rPr>
              <a:t>: Fill in the online product filing application form.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Upload Documents</a:t>
            </a:r>
            <a:r>
              <a:rPr lang="en-US" altLang="zh-CN" dirty="0">
                <a:solidFill>
                  <a:schemeClr val="tx1"/>
                </a:solidFill>
              </a:rPr>
              <a:t>: Submit the electronic copy of the "Test Report."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37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615A6-F833-2C76-2809-0AFA663C3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880668-92C7-4BA8-1883-23A27B4115E0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71F65B-0F62-810E-308E-C8E03BF38B42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45AAFAF-1828-5007-3612-43D20F6E0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Roadmap-Key Operational Details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3488858C-2093-EF28-06CF-21AD3FFC6502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8A12C496-49B3-94D7-BB66-EBB316CC076F}"/>
              </a:ext>
            </a:extLst>
          </p:cNvPr>
          <p:cNvSpPr/>
          <p:nvPr/>
        </p:nvSpPr>
        <p:spPr>
          <a:xfrm>
            <a:off x="4525090" y="5106153"/>
            <a:ext cx="2999848" cy="3008768"/>
          </a:xfrm>
          <a:custGeom>
            <a:avLst/>
            <a:gdLst>
              <a:gd name="connsiteX0" fmla="*/ 1499923 w 2999848"/>
              <a:gd name="connsiteY0" fmla="*/ 362139 h 3008768"/>
              <a:gd name="connsiteX1" fmla="*/ 223384 w 2999848"/>
              <a:gd name="connsiteY1" fmla="*/ 1582094 h 3008768"/>
              <a:gd name="connsiteX2" fmla="*/ 1499923 w 2999848"/>
              <a:gd name="connsiteY2" fmla="*/ 2802049 h 3008768"/>
              <a:gd name="connsiteX3" fmla="*/ 2776462 w 2999848"/>
              <a:gd name="connsiteY3" fmla="*/ 1582094 h 3008768"/>
              <a:gd name="connsiteX4" fmla="*/ 1499923 w 2999848"/>
              <a:gd name="connsiteY4" fmla="*/ 362139 h 3008768"/>
              <a:gd name="connsiteX5" fmla="*/ 1499924 w 2999848"/>
              <a:gd name="connsiteY5" fmla="*/ 0 h 3008768"/>
              <a:gd name="connsiteX6" fmla="*/ 2999848 w 2999848"/>
              <a:gd name="connsiteY6" fmla="*/ 1504384 h 3008768"/>
              <a:gd name="connsiteX7" fmla="*/ 1499924 w 2999848"/>
              <a:gd name="connsiteY7" fmla="*/ 3008768 h 3008768"/>
              <a:gd name="connsiteX8" fmla="*/ 0 w 2999848"/>
              <a:gd name="connsiteY8" fmla="*/ 1504384 h 3008768"/>
              <a:gd name="connsiteX9" fmla="*/ 1499924 w 2999848"/>
              <a:gd name="connsiteY9" fmla="*/ 0 h 300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99848" h="3008768">
                <a:moveTo>
                  <a:pt x="1499923" y="362139"/>
                </a:moveTo>
                <a:cubicBezTo>
                  <a:pt x="794910" y="362139"/>
                  <a:pt x="223384" y="908331"/>
                  <a:pt x="223384" y="1582094"/>
                </a:cubicBezTo>
                <a:cubicBezTo>
                  <a:pt x="223384" y="2255857"/>
                  <a:pt x="794910" y="2802049"/>
                  <a:pt x="1499923" y="2802049"/>
                </a:cubicBezTo>
                <a:cubicBezTo>
                  <a:pt x="2204936" y="2802049"/>
                  <a:pt x="2776462" y="2255857"/>
                  <a:pt x="2776462" y="1582094"/>
                </a:cubicBezTo>
                <a:cubicBezTo>
                  <a:pt x="2776462" y="908331"/>
                  <a:pt x="2204936" y="362139"/>
                  <a:pt x="1499923" y="362139"/>
                </a:cubicBezTo>
                <a:close/>
                <a:moveTo>
                  <a:pt x="1499924" y="0"/>
                </a:moveTo>
                <a:cubicBezTo>
                  <a:pt x="2328309" y="0"/>
                  <a:pt x="2999848" y="673536"/>
                  <a:pt x="2999848" y="1504384"/>
                </a:cubicBezTo>
                <a:cubicBezTo>
                  <a:pt x="2999848" y="2335232"/>
                  <a:pt x="2328309" y="3008768"/>
                  <a:pt x="1499924" y="3008768"/>
                </a:cubicBezTo>
                <a:cubicBezTo>
                  <a:pt x="671539" y="3008768"/>
                  <a:pt x="0" y="2335232"/>
                  <a:pt x="0" y="1504384"/>
                </a:cubicBezTo>
                <a:cubicBezTo>
                  <a:pt x="0" y="673536"/>
                  <a:pt x="671539" y="0"/>
                  <a:pt x="1499924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EFF2487-0472-0401-06E7-BC99F23974F6}"/>
              </a:ext>
            </a:extLst>
          </p:cNvPr>
          <p:cNvCxnSpPr>
            <a:cxnSpLocks/>
            <a:stCxn id="4" idx="2"/>
          </p:cNvCxnSpPr>
          <p:nvPr/>
        </p:nvCxnSpPr>
        <p:spPr>
          <a:xfrm flipV="1">
            <a:off x="6096000" y="570368"/>
            <a:ext cx="0" cy="6287632"/>
          </a:xfrm>
          <a:prstGeom prst="line">
            <a:avLst/>
          </a:prstGeom>
          <a:ln>
            <a:gradFill>
              <a:gsLst>
                <a:gs pos="16000">
                  <a:schemeClr val="accent1">
                    <a:lumMod val="5000"/>
                    <a:lumOff val="9500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616E4B3F-8260-8B0B-6F5D-C562DE920D7F}"/>
              </a:ext>
            </a:extLst>
          </p:cNvPr>
          <p:cNvSpPr/>
          <p:nvPr/>
        </p:nvSpPr>
        <p:spPr>
          <a:xfrm>
            <a:off x="1412016" y="1163078"/>
            <a:ext cx="3113074" cy="3832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Label Production</a:t>
            </a:r>
          </a:p>
          <a:p>
            <a:pPr algn="ctr">
              <a:lnSpc>
                <a:spcPct val="115000"/>
              </a:lnSpc>
            </a:pPr>
            <a:endParaRPr lang="en-US" altLang="zh-CN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Download Template: </a:t>
            </a:r>
            <a:r>
              <a:rPr lang="en-US" altLang="zh-CN" dirty="0">
                <a:solidFill>
                  <a:schemeClr val="tx1"/>
                </a:solidFill>
              </a:rPr>
              <a:t>Go to the "Download Zone" on the official website and download the correct label template for your product.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Self-Produce: </a:t>
            </a:r>
            <a:r>
              <a:rPr lang="en-US" altLang="zh-CN" dirty="0">
                <a:solidFill>
                  <a:schemeClr val="tx1"/>
                </a:solidFill>
              </a:rPr>
              <a:t>Manufacturers are responsible for printing and affixing the labels according to the template specifications.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7C67907-E925-5EA7-DF1F-A7B7054535CB}"/>
              </a:ext>
            </a:extLst>
          </p:cNvPr>
          <p:cNvSpPr txBox="1"/>
          <p:nvPr/>
        </p:nvSpPr>
        <p:spPr>
          <a:xfrm>
            <a:off x="4799529" y="6102966"/>
            <a:ext cx="29998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Key Operational Details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0CD2275-ADAE-B0C5-4131-8A93A2D640D1}"/>
              </a:ext>
            </a:extLst>
          </p:cNvPr>
          <p:cNvSpPr/>
          <p:nvPr/>
        </p:nvSpPr>
        <p:spPr>
          <a:xfrm>
            <a:off x="7270886" y="1349547"/>
            <a:ext cx="3358635" cy="3496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Confirmation </a:t>
            </a:r>
          </a:p>
          <a:p>
            <a:pPr algn="ctr">
              <a:lnSpc>
                <a:spcPct val="115000"/>
              </a:lnSpc>
            </a:pPr>
            <a:endParaRPr lang="en-US" altLang="zh-CN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Public Query: </a:t>
            </a:r>
            <a:r>
              <a:rPr lang="en-US" altLang="zh-CN" dirty="0">
                <a:solidFill>
                  <a:schemeClr val="tx1"/>
                </a:solidFill>
              </a:rPr>
              <a:t>Return to the official website and access the "Filing Announcement Query" section.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Search Product: </a:t>
            </a:r>
            <a:r>
              <a:rPr lang="en-US" altLang="zh-CN" dirty="0">
                <a:solidFill>
                  <a:schemeClr val="tx1"/>
                </a:solidFill>
              </a:rPr>
              <a:t>Search for your product by type and name.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chemeClr val="tx1"/>
                </a:solidFill>
              </a:rPr>
              <a:t>Verify Success: </a:t>
            </a:r>
            <a:r>
              <a:rPr lang="en-US" altLang="zh-CN" dirty="0">
                <a:solidFill>
                  <a:schemeClr val="tx1"/>
                </a:solidFill>
              </a:rPr>
              <a:t>If your product's filing information is displayed, the process is complete and successful.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7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F8C52-1E85-2DBC-5774-183B51A78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6F0C69E-F556-38ED-EB59-CB267D26144B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514927-2BF3-B5D0-5350-2D4E04D44602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ABD0575-30E7-BCC1-B354-F9477378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Roadmap-Label Application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FF92CF72-E741-374A-F083-66676FC65AA7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F682E49-8219-18CC-607B-16D8AE0A9986}"/>
              </a:ext>
            </a:extLst>
          </p:cNvPr>
          <p:cNvSpPr/>
          <p:nvPr/>
        </p:nvSpPr>
        <p:spPr>
          <a:xfrm>
            <a:off x="675172" y="867269"/>
            <a:ext cx="7612193" cy="25074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Print In-House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Accuracy</a:t>
            </a:r>
            <a:r>
              <a:rPr lang="en-US" altLang="zh-CN" dirty="0">
                <a:solidFill>
                  <a:schemeClr val="tx1"/>
                </a:solidFill>
              </a:rPr>
              <a:t>: Ensure all data (e.g., model, efficiency grade) exactly matches your filed record.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Compliance</a:t>
            </a:r>
            <a:r>
              <a:rPr lang="en-US" altLang="zh-CN" dirty="0">
                <a:solidFill>
                  <a:schemeClr val="tx1"/>
                </a:solidFill>
              </a:rPr>
              <a:t>: Adhere strictly to the official specs for size, color, and layout.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Material</a:t>
            </a:r>
            <a:r>
              <a:rPr lang="en-US" altLang="zh-CN" dirty="0">
                <a:solidFill>
                  <a:schemeClr val="tx1"/>
                </a:solidFill>
              </a:rPr>
              <a:t>: Use 80gsm or heavier art paper.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DCE8213-9C48-F18A-DA0A-6BDBD7DC606F}"/>
              </a:ext>
            </a:extLst>
          </p:cNvPr>
          <p:cNvSpPr/>
          <p:nvPr/>
        </p:nvSpPr>
        <p:spPr>
          <a:xfrm>
            <a:off x="4186516" y="3616490"/>
            <a:ext cx="7612193" cy="25074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Apply Correctly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Placement</a:t>
            </a:r>
            <a:r>
              <a:rPr lang="en-US" altLang="zh-CN" dirty="0">
                <a:solidFill>
                  <a:schemeClr val="tx1"/>
                </a:solidFill>
              </a:rPr>
              <a:t>: Affix to a prominent location on the product itself or its minimal packaging.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Durability</a:t>
            </a:r>
            <a:r>
              <a:rPr lang="en-US" altLang="zh-CN" dirty="0">
                <a:solidFill>
                  <a:schemeClr val="tx1"/>
                </a:solidFill>
              </a:rPr>
              <a:t>: Ensure it is firmly attached and remains legible.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624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68F9E-68BF-9387-9DC8-31EE6063E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6EFD212-80AD-2177-BBEA-D2824BAD78DD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06D14B-54CC-F205-8036-E171CD6F6D75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BDDFDBC-74AB-B6F9-F21A-39367A43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Roadmap-Critical Reminders &amp; Risk Avoidance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DEFBC12F-9991-C8E4-5445-7A4ED15041B9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5237C2-6B4F-6313-81E8-474EF466C08B}"/>
              </a:ext>
            </a:extLst>
          </p:cNvPr>
          <p:cNvSpPr/>
          <p:nvPr/>
        </p:nvSpPr>
        <p:spPr>
          <a:xfrm>
            <a:off x="1701833" y="826259"/>
            <a:ext cx="8927690" cy="1744159"/>
          </a:xfrm>
          <a:custGeom>
            <a:avLst/>
            <a:gdLst>
              <a:gd name="connsiteX0" fmla="*/ 0 w 8927690"/>
              <a:gd name="connsiteY0" fmla="*/ 0 h 1744159"/>
              <a:gd name="connsiteX1" fmla="*/ 773733 w 8927690"/>
              <a:gd name="connsiteY1" fmla="*/ 0 h 1744159"/>
              <a:gd name="connsiteX2" fmla="*/ 1101082 w 8927690"/>
              <a:gd name="connsiteY2" fmla="*/ 0 h 1744159"/>
              <a:gd name="connsiteX3" fmla="*/ 1785538 w 8927690"/>
              <a:gd name="connsiteY3" fmla="*/ 0 h 1744159"/>
              <a:gd name="connsiteX4" fmla="*/ 2380717 w 8927690"/>
              <a:gd name="connsiteY4" fmla="*/ 0 h 1744159"/>
              <a:gd name="connsiteX5" fmla="*/ 2886620 w 8927690"/>
              <a:gd name="connsiteY5" fmla="*/ 0 h 1744159"/>
              <a:gd name="connsiteX6" fmla="*/ 3213968 w 8927690"/>
              <a:gd name="connsiteY6" fmla="*/ 0 h 1744159"/>
              <a:gd name="connsiteX7" fmla="*/ 3630594 w 8927690"/>
              <a:gd name="connsiteY7" fmla="*/ 0 h 1744159"/>
              <a:gd name="connsiteX8" fmla="*/ 4047219 w 8927690"/>
              <a:gd name="connsiteY8" fmla="*/ 0 h 1744159"/>
              <a:gd name="connsiteX9" fmla="*/ 4731676 w 8927690"/>
              <a:gd name="connsiteY9" fmla="*/ 0 h 1744159"/>
              <a:gd name="connsiteX10" fmla="*/ 5148301 w 8927690"/>
              <a:gd name="connsiteY10" fmla="*/ 0 h 1744159"/>
              <a:gd name="connsiteX11" fmla="*/ 5743481 w 8927690"/>
              <a:gd name="connsiteY11" fmla="*/ 0 h 1744159"/>
              <a:gd name="connsiteX12" fmla="*/ 6070829 w 8927690"/>
              <a:gd name="connsiteY12" fmla="*/ 0 h 1744159"/>
              <a:gd name="connsiteX13" fmla="*/ 6487455 w 8927690"/>
              <a:gd name="connsiteY13" fmla="*/ 0 h 1744159"/>
              <a:gd name="connsiteX14" fmla="*/ 6904080 w 8927690"/>
              <a:gd name="connsiteY14" fmla="*/ 0 h 1744159"/>
              <a:gd name="connsiteX15" fmla="*/ 7677813 w 8927690"/>
              <a:gd name="connsiteY15" fmla="*/ 0 h 1744159"/>
              <a:gd name="connsiteX16" fmla="*/ 8005162 w 8927690"/>
              <a:gd name="connsiteY16" fmla="*/ 0 h 1744159"/>
              <a:gd name="connsiteX17" fmla="*/ 8927690 w 8927690"/>
              <a:gd name="connsiteY17" fmla="*/ 0 h 1744159"/>
              <a:gd name="connsiteX18" fmla="*/ 8927690 w 8927690"/>
              <a:gd name="connsiteY18" fmla="*/ 546503 h 1744159"/>
              <a:gd name="connsiteX19" fmla="*/ 8927690 w 8927690"/>
              <a:gd name="connsiteY19" fmla="*/ 1075565 h 1744159"/>
              <a:gd name="connsiteX20" fmla="*/ 8927690 w 8927690"/>
              <a:gd name="connsiteY20" fmla="*/ 1744159 h 1744159"/>
              <a:gd name="connsiteX21" fmla="*/ 8243234 w 8927690"/>
              <a:gd name="connsiteY21" fmla="*/ 1744159 h 1744159"/>
              <a:gd name="connsiteX22" fmla="*/ 7826608 w 8927690"/>
              <a:gd name="connsiteY22" fmla="*/ 1744159 h 1744159"/>
              <a:gd name="connsiteX23" fmla="*/ 7142152 w 8927690"/>
              <a:gd name="connsiteY23" fmla="*/ 1744159 h 1744159"/>
              <a:gd name="connsiteX24" fmla="*/ 6368419 w 8927690"/>
              <a:gd name="connsiteY24" fmla="*/ 1744159 h 1744159"/>
              <a:gd name="connsiteX25" fmla="*/ 5594686 w 8927690"/>
              <a:gd name="connsiteY25" fmla="*/ 1744159 h 1744159"/>
              <a:gd name="connsiteX26" fmla="*/ 5178060 w 8927690"/>
              <a:gd name="connsiteY26" fmla="*/ 1744159 h 1744159"/>
              <a:gd name="connsiteX27" fmla="*/ 4761435 w 8927690"/>
              <a:gd name="connsiteY27" fmla="*/ 1744159 h 1744159"/>
              <a:gd name="connsiteX28" fmla="*/ 4076978 w 8927690"/>
              <a:gd name="connsiteY28" fmla="*/ 1744159 h 1744159"/>
              <a:gd name="connsiteX29" fmla="*/ 3749630 w 8927690"/>
              <a:gd name="connsiteY29" fmla="*/ 1744159 h 1744159"/>
              <a:gd name="connsiteX30" fmla="*/ 3154450 w 8927690"/>
              <a:gd name="connsiteY30" fmla="*/ 1744159 h 1744159"/>
              <a:gd name="connsiteX31" fmla="*/ 2380717 w 8927690"/>
              <a:gd name="connsiteY31" fmla="*/ 1744159 h 1744159"/>
              <a:gd name="connsiteX32" fmla="*/ 2053369 w 8927690"/>
              <a:gd name="connsiteY32" fmla="*/ 1744159 h 1744159"/>
              <a:gd name="connsiteX33" fmla="*/ 1636743 w 8927690"/>
              <a:gd name="connsiteY33" fmla="*/ 1744159 h 1744159"/>
              <a:gd name="connsiteX34" fmla="*/ 1041564 w 8927690"/>
              <a:gd name="connsiteY34" fmla="*/ 1744159 h 1744159"/>
              <a:gd name="connsiteX35" fmla="*/ 624938 w 8927690"/>
              <a:gd name="connsiteY35" fmla="*/ 1744159 h 1744159"/>
              <a:gd name="connsiteX36" fmla="*/ 0 w 8927690"/>
              <a:gd name="connsiteY36" fmla="*/ 1744159 h 1744159"/>
              <a:gd name="connsiteX37" fmla="*/ 0 w 8927690"/>
              <a:gd name="connsiteY37" fmla="*/ 1162773 h 1744159"/>
              <a:gd name="connsiteX38" fmla="*/ 0 w 8927690"/>
              <a:gd name="connsiteY38" fmla="*/ 581386 h 1744159"/>
              <a:gd name="connsiteX39" fmla="*/ 0 w 8927690"/>
              <a:gd name="connsiteY39" fmla="*/ 0 h 174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927690" h="1744159" fill="none" extrusionOk="0">
                <a:moveTo>
                  <a:pt x="0" y="0"/>
                </a:moveTo>
                <a:cubicBezTo>
                  <a:pt x="320371" y="-29457"/>
                  <a:pt x="614722" y="16522"/>
                  <a:pt x="773733" y="0"/>
                </a:cubicBezTo>
                <a:cubicBezTo>
                  <a:pt x="932744" y="-16522"/>
                  <a:pt x="952826" y="10738"/>
                  <a:pt x="1101082" y="0"/>
                </a:cubicBezTo>
                <a:cubicBezTo>
                  <a:pt x="1249338" y="-10738"/>
                  <a:pt x="1449800" y="3461"/>
                  <a:pt x="1785538" y="0"/>
                </a:cubicBezTo>
                <a:cubicBezTo>
                  <a:pt x="2121276" y="-3461"/>
                  <a:pt x="2112256" y="8259"/>
                  <a:pt x="2380717" y="0"/>
                </a:cubicBezTo>
                <a:cubicBezTo>
                  <a:pt x="2649178" y="-8259"/>
                  <a:pt x="2709087" y="35003"/>
                  <a:pt x="2886620" y="0"/>
                </a:cubicBezTo>
                <a:cubicBezTo>
                  <a:pt x="3064153" y="-35003"/>
                  <a:pt x="3118438" y="37429"/>
                  <a:pt x="3213968" y="0"/>
                </a:cubicBezTo>
                <a:cubicBezTo>
                  <a:pt x="3309498" y="-37429"/>
                  <a:pt x="3453333" y="1294"/>
                  <a:pt x="3630594" y="0"/>
                </a:cubicBezTo>
                <a:cubicBezTo>
                  <a:pt x="3807855" y="-1294"/>
                  <a:pt x="3940010" y="25955"/>
                  <a:pt x="4047219" y="0"/>
                </a:cubicBezTo>
                <a:cubicBezTo>
                  <a:pt x="4154429" y="-25955"/>
                  <a:pt x="4560165" y="7751"/>
                  <a:pt x="4731676" y="0"/>
                </a:cubicBezTo>
                <a:cubicBezTo>
                  <a:pt x="4903187" y="-7751"/>
                  <a:pt x="5046836" y="26638"/>
                  <a:pt x="5148301" y="0"/>
                </a:cubicBezTo>
                <a:cubicBezTo>
                  <a:pt x="5249766" y="-26638"/>
                  <a:pt x="5515097" y="57891"/>
                  <a:pt x="5743481" y="0"/>
                </a:cubicBezTo>
                <a:cubicBezTo>
                  <a:pt x="5971865" y="-57891"/>
                  <a:pt x="5955012" y="17179"/>
                  <a:pt x="6070829" y="0"/>
                </a:cubicBezTo>
                <a:cubicBezTo>
                  <a:pt x="6186646" y="-17179"/>
                  <a:pt x="6312500" y="3708"/>
                  <a:pt x="6487455" y="0"/>
                </a:cubicBezTo>
                <a:cubicBezTo>
                  <a:pt x="6662410" y="-3708"/>
                  <a:pt x="6796936" y="29353"/>
                  <a:pt x="6904080" y="0"/>
                </a:cubicBezTo>
                <a:cubicBezTo>
                  <a:pt x="7011224" y="-29353"/>
                  <a:pt x="7497986" y="49215"/>
                  <a:pt x="7677813" y="0"/>
                </a:cubicBezTo>
                <a:cubicBezTo>
                  <a:pt x="7857640" y="-49215"/>
                  <a:pt x="7843032" y="27418"/>
                  <a:pt x="8005162" y="0"/>
                </a:cubicBezTo>
                <a:cubicBezTo>
                  <a:pt x="8167292" y="-27418"/>
                  <a:pt x="8522348" y="31115"/>
                  <a:pt x="8927690" y="0"/>
                </a:cubicBezTo>
                <a:cubicBezTo>
                  <a:pt x="8971275" y="190425"/>
                  <a:pt x="8884466" y="327615"/>
                  <a:pt x="8927690" y="546503"/>
                </a:cubicBezTo>
                <a:cubicBezTo>
                  <a:pt x="8970914" y="765391"/>
                  <a:pt x="8906743" y="826581"/>
                  <a:pt x="8927690" y="1075565"/>
                </a:cubicBezTo>
                <a:cubicBezTo>
                  <a:pt x="8948637" y="1324549"/>
                  <a:pt x="8890659" y="1421772"/>
                  <a:pt x="8927690" y="1744159"/>
                </a:cubicBezTo>
                <a:cubicBezTo>
                  <a:pt x="8662041" y="1790890"/>
                  <a:pt x="8459863" y="1663257"/>
                  <a:pt x="8243234" y="1744159"/>
                </a:cubicBezTo>
                <a:cubicBezTo>
                  <a:pt x="8026605" y="1825061"/>
                  <a:pt x="7985677" y="1730735"/>
                  <a:pt x="7826608" y="1744159"/>
                </a:cubicBezTo>
                <a:cubicBezTo>
                  <a:pt x="7667539" y="1757583"/>
                  <a:pt x="7394651" y="1719044"/>
                  <a:pt x="7142152" y="1744159"/>
                </a:cubicBezTo>
                <a:cubicBezTo>
                  <a:pt x="6889653" y="1769274"/>
                  <a:pt x="6557310" y="1707637"/>
                  <a:pt x="6368419" y="1744159"/>
                </a:cubicBezTo>
                <a:cubicBezTo>
                  <a:pt x="6179528" y="1780681"/>
                  <a:pt x="5854145" y="1707367"/>
                  <a:pt x="5594686" y="1744159"/>
                </a:cubicBezTo>
                <a:cubicBezTo>
                  <a:pt x="5335227" y="1780951"/>
                  <a:pt x="5317514" y="1727016"/>
                  <a:pt x="5178060" y="1744159"/>
                </a:cubicBezTo>
                <a:cubicBezTo>
                  <a:pt x="5038606" y="1761302"/>
                  <a:pt x="4919660" y="1719243"/>
                  <a:pt x="4761435" y="1744159"/>
                </a:cubicBezTo>
                <a:cubicBezTo>
                  <a:pt x="4603210" y="1769075"/>
                  <a:pt x="4362187" y="1742579"/>
                  <a:pt x="4076978" y="1744159"/>
                </a:cubicBezTo>
                <a:cubicBezTo>
                  <a:pt x="3791769" y="1745739"/>
                  <a:pt x="3848212" y="1723177"/>
                  <a:pt x="3749630" y="1744159"/>
                </a:cubicBezTo>
                <a:cubicBezTo>
                  <a:pt x="3651048" y="1765141"/>
                  <a:pt x="3448931" y="1715483"/>
                  <a:pt x="3154450" y="1744159"/>
                </a:cubicBezTo>
                <a:cubicBezTo>
                  <a:pt x="2859969" y="1772835"/>
                  <a:pt x="2627294" y="1731383"/>
                  <a:pt x="2380717" y="1744159"/>
                </a:cubicBezTo>
                <a:cubicBezTo>
                  <a:pt x="2134140" y="1756935"/>
                  <a:pt x="2176638" y="1715444"/>
                  <a:pt x="2053369" y="1744159"/>
                </a:cubicBezTo>
                <a:cubicBezTo>
                  <a:pt x="1930100" y="1772874"/>
                  <a:pt x="1743567" y="1743249"/>
                  <a:pt x="1636743" y="1744159"/>
                </a:cubicBezTo>
                <a:cubicBezTo>
                  <a:pt x="1529919" y="1745069"/>
                  <a:pt x="1254696" y="1674389"/>
                  <a:pt x="1041564" y="1744159"/>
                </a:cubicBezTo>
                <a:cubicBezTo>
                  <a:pt x="828432" y="1813929"/>
                  <a:pt x="772786" y="1714871"/>
                  <a:pt x="624938" y="1744159"/>
                </a:cubicBezTo>
                <a:cubicBezTo>
                  <a:pt x="477090" y="1773447"/>
                  <a:pt x="133466" y="1720418"/>
                  <a:pt x="0" y="1744159"/>
                </a:cubicBezTo>
                <a:cubicBezTo>
                  <a:pt x="-13056" y="1473261"/>
                  <a:pt x="19457" y="1385646"/>
                  <a:pt x="0" y="1162773"/>
                </a:cubicBezTo>
                <a:cubicBezTo>
                  <a:pt x="-19457" y="939900"/>
                  <a:pt x="53598" y="743992"/>
                  <a:pt x="0" y="581386"/>
                </a:cubicBezTo>
                <a:cubicBezTo>
                  <a:pt x="-53598" y="418780"/>
                  <a:pt x="69108" y="214600"/>
                  <a:pt x="0" y="0"/>
                </a:cubicBezTo>
                <a:close/>
              </a:path>
              <a:path w="8927690" h="1744159" stroke="0" extrusionOk="0">
                <a:moveTo>
                  <a:pt x="0" y="0"/>
                </a:moveTo>
                <a:cubicBezTo>
                  <a:pt x="131284" y="-29789"/>
                  <a:pt x="210600" y="14879"/>
                  <a:pt x="416626" y="0"/>
                </a:cubicBezTo>
                <a:cubicBezTo>
                  <a:pt x="622652" y="-14879"/>
                  <a:pt x="735077" y="50808"/>
                  <a:pt x="922528" y="0"/>
                </a:cubicBezTo>
                <a:cubicBezTo>
                  <a:pt x="1109979" y="-50808"/>
                  <a:pt x="1316087" y="18690"/>
                  <a:pt x="1696261" y="0"/>
                </a:cubicBezTo>
                <a:cubicBezTo>
                  <a:pt x="2076435" y="-18690"/>
                  <a:pt x="1990874" y="29070"/>
                  <a:pt x="2112887" y="0"/>
                </a:cubicBezTo>
                <a:cubicBezTo>
                  <a:pt x="2234900" y="-29070"/>
                  <a:pt x="2582888" y="42405"/>
                  <a:pt x="2708066" y="0"/>
                </a:cubicBezTo>
                <a:cubicBezTo>
                  <a:pt x="2833244" y="-42405"/>
                  <a:pt x="3237765" y="42999"/>
                  <a:pt x="3392522" y="0"/>
                </a:cubicBezTo>
                <a:cubicBezTo>
                  <a:pt x="3547279" y="-42999"/>
                  <a:pt x="3815653" y="46283"/>
                  <a:pt x="4076978" y="0"/>
                </a:cubicBezTo>
                <a:cubicBezTo>
                  <a:pt x="4338303" y="-46283"/>
                  <a:pt x="4684317" y="81163"/>
                  <a:pt x="4850712" y="0"/>
                </a:cubicBezTo>
                <a:cubicBezTo>
                  <a:pt x="5017107" y="-81163"/>
                  <a:pt x="5397594" y="20696"/>
                  <a:pt x="5624445" y="0"/>
                </a:cubicBezTo>
                <a:cubicBezTo>
                  <a:pt x="5851296" y="-20696"/>
                  <a:pt x="5935868" y="30284"/>
                  <a:pt x="6041070" y="0"/>
                </a:cubicBezTo>
                <a:cubicBezTo>
                  <a:pt x="6146273" y="-30284"/>
                  <a:pt x="6465020" y="33505"/>
                  <a:pt x="6636250" y="0"/>
                </a:cubicBezTo>
                <a:cubicBezTo>
                  <a:pt x="6807480" y="-33505"/>
                  <a:pt x="7006218" y="29889"/>
                  <a:pt x="7231429" y="0"/>
                </a:cubicBezTo>
                <a:cubicBezTo>
                  <a:pt x="7456640" y="-29889"/>
                  <a:pt x="7575232" y="53895"/>
                  <a:pt x="7737331" y="0"/>
                </a:cubicBezTo>
                <a:cubicBezTo>
                  <a:pt x="7899430" y="-53895"/>
                  <a:pt x="8020671" y="2482"/>
                  <a:pt x="8243234" y="0"/>
                </a:cubicBezTo>
                <a:cubicBezTo>
                  <a:pt x="8465797" y="-2482"/>
                  <a:pt x="8701874" y="55743"/>
                  <a:pt x="8927690" y="0"/>
                </a:cubicBezTo>
                <a:cubicBezTo>
                  <a:pt x="8958960" y="203025"/>
                  <a:pt x="8885225" y="463175"/>
                  <a:pt x="8927690" y="581386"/>
                </a:cubicBezTo>
                <a:cubicBezTo>
                  <a:pt x="8970155" y="699597"/>
                  <a:pt x="8888468" y="853652"/>
                  <a:pt x="8927690" y="1110448"/>
                </a:cubicBezTo>
                <a:cubicBezTo>
                  <a:pt x="8966912" y="1367244"/>
                  <a:pt x="8860348" y="1469487"/>
                  <a:pt x="8927690" y="1744159"/>
                </a:cubicBezTo>
                <a:cubicBezTo>
                  <a:pt x="8826673" y="1761819"/>
                  <a:pt x="8620430" y="1737218"/>
                  <a:pt x="8511064" y="1744159"/>
                </a:cubicBezTo>
                <a:cubicBezTo>
                  <a:pt x="8401698" y="1751100"/>
                  <a:pt x="8204449" y="1732872"/>
                  <a:pt x="8005162" y="1744159"/>
                </a:cubicBezTo>
                <a:cubicBezTo>
                  <a:pt x="7805875" y="1755446"/>
                  <a:pt x="7590274" y="1712308"/>
                  <a:pt x="7409983" y="1744159"/>
                </a:cubicBezTo>
                <a:cubicBezTo>
                  <a:pt x="7229692" y="1776010"/>
                  <a:pt x="7180125" y="1717845"/>
                  <a:pt x="7082634" y="1744159"/>
                </a:cubicBezTo>
                <a:cubicBezTo>
                  <a:pt x="6985143" y="1770473"/>
                  <a:pt x="6684714" y="1692784"/>
                  <a:pt x="6487455" y="1744159"/>
                </a:cubicBezTo>
                <a:cubicBezTo>
                  <a:pt x="6290196" y="1795534"/>
                  <a:pt x="6073381" y="1729892"/>
                  <a:pt x="5892275" y="1744159"/>
                </a:cubicBezTo>
                <a:cubicBezTo>
                  <a:pt x="5711169" y="1758426"/>
                  <a:pt x="5565928" y="1713172"/>
                  <a:pt x="5475650" y="1744159"/>
                </a:cubicBezTo>
                <a:cubicBezTo>
                  <a:pt x="5385373" y="1775146"/>
                  <a:pt x="5228615" y="1726289"/>
                  <a:pt x="5148301" y="1744159"/>
                </a:cubicBezTo>
                <a:cubicBezTo>
                  <a:pt x="5067987" y="1762029"/>
                  <a:pt x="4787627" y="1717101"/>
                  <a:pt x="4463845" y="1744159"/>
                </a:cubicBezTo>
                <a:cubicBezTo>
                  <a:pt x="4140063" y="1771217"/>
                  <a:pt x="4007763" y="1690038"/>
                  <a:pt x="3779389" y="1744159"/>
                </a:cubicBezTo>
                <a:cubicBezTo>
                  <a:pt x="3551015" y="1798280"/>
                  <a:pt x="3558083" y="1723967"/>
                  <a:pt x="3452040" y="1744159"/>
                </a:cubicBezTo>
                <a:cubicBezTo>
                  <a:pt x="3345997" y="1764351"/>
                  <a:pt x="3185837" y="1702106"/>
                  <a:pt x="3035415" y="1744159"/>
                </a:cubicBezTo>
                <a:cubicBezTo>
                  <a:pt x="2884994" y="1786212"/>
                  <a:pt x="2738537" y="1695041"/>
                  <a:pt x="2618789" y="1744159"/>
                </a:cubicBezTo>
                <a:cubicBezTo>
                  <a:pt x="2499041" y="1793277"/>
                  <a:pt x="2322466" y="1705346"/>
                  <a:pt x="2112887" y="1744159"/>
                </a:cubicBezTo>
                <a:cubicBezTo>
                  <a:pt x="1903308" y="1782972"/>
                  <a:pt x="1598507" y="1695004"/>
                  <a:pt x="1339154" y="1744159"/>
                </a:cubicBezTo>
                <a:cubicBezTo>
                  <a:pt x="1079801" y="1793314"/>
                  <a:pt x="914313" y="1711034"/>
                  <a:pt x="743974" y="1744159"/>
                </a:cubicBezTo>
                <a:cubicBezTo>
                  <a:pt x="573635" y="1777284"/>
                  <a:pt x="362725" y="1685549"/>
                  <a:pt x="0" y="1744159"/>
                </a:cubicBezTo>
                <a:cubicBezTo>
                  <a:pt x="-29982" y="1625325"/>
                  <a:pt x="11965" y="1358800"/>
                  <a:pt x="0" y="1162773"/>
                </a:cubicBezTo>
                <a:cubicBezTo>
                  <a:pt x="-11965" y="966746"/>
                  <a:pt x="11359" y="730460"/>
                  <a:pt x="0" y="616270"/>
                </a:cubicBezTo>
                <a:cubicBezTo>
                  <a:pt x="-11359" y="502080"/>
                  <a:pt x="53802" y="27099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659737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Q1: What if we upgrade the product or need to change information?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sz="2000" dirty="0">
                <a:solidFill>
                  <a:schemeClr val="tx1"/>
                </a:solidFill>
              </a:rPr>
              <a:t>A: Changes affecting energy efficiency metrics require re-testing and updating the Label registration. For non-core info (e.g., contact details), modify directly in the system.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37D542F-E57B-AE3F-51BA-3CD6770B1CD3}"/>
              </a:ext>
            </a:extLst>
          </p:cNvPr>
          <p:cNvSpPr/>
          <p:nvPr/>
        </p:nvSpPr>
        <p:spPr>
          <a:xfrm>
            <a:off x="596513" y="2944978"/>
            <a:ext cx="5342172" cy="3086763"/>
          </a:xfrm>
          <a:custGeom>
            <a:avLst/>
            <a:gdLst>
              <a:gd name="connsiteX0" fmla="*/ 0 w 5342172"/>
              <a:gd name="connsiteY0" fmla="*/ 0 h 3086763"/>
              <a:gd name="connsiteX1" fmla="*/ 700418 w 5342172"/>
              <a:gd name="connsiteY1" fmla="*/ 0 h 3086763"/>
              <a:gd name="connsiteX2" fmla="*/ 1400836 w 5342172"/>
              <a:gd name="connsiteY2" fmla="*/ 0 h 3086763"/>
              <a:gd name="connsiteX3" fmla="*/ 1940989 w 5342172"/>
              <a:gd name="connsiteY3" fmla="*/ 0 h 3086763"/>
              <a:gd name="connsiteX4" fmla="*/ 2481142 w 5342172"/>
              <a:gd name="connsiteY4" fmla="*/ 0 h 3086763"/>
              <a:gd name="connsiteX5" fmla="*/ 2914452 w 5342172"/>
              <a:gd name="connsiteY5" fmla="*/ 0 h 3086763"/>
              <a:gd name="connsiteX6" fmla="*/ 3347761 w 5342172"/>
              <a:gd name="connsiteY6" fmla="*/ 0 h 3086763"/>
              <a:gd name="connsiteX7" fmla="*/ 3941336 w 5342172"/>
              <a:gd name="connsiteY7" fmla="*/ 0 h 3086763"/>
              <a:gd name="connsiteX8" fmla="*/ 4481489 w 5342172"/>
              <a:gd name="connsiteY8" fmla="*/ 0 h 3086763"/>
              <a:gd name="connsiteX9" fmla="*/ 5342172 w 5342172"/>
              <a:gd name="connsiteY9" fmla="*/ 0 h 3086763"/>
              <a:gd name="connsiteX10" fmla="*/ 5342172 w 5342172"/>
              <a:gd name="connsiteY10" fmla="*/ 545328 h 3086763"/>
              <a:gd name="connsiteX11" fmla="*/ 5342172 w 5342172"/>
              <a:gd name="connsiteY11" fmla="*/ 967186 h 3086763"/>
              <a:gd name="connsiteX12" fmla="*/ 5342172 w 5342172"/>
              <a:gd name="connsiteY12" fmla="*/ 1481646 h 3086763"/>
              <a:gd name="connsiteX13" fmla="*/ 5342172 w 5342172"/>
              <a:gd name="connsiteY13" fmla="*/ 1934371 h 3086763"/>
              <a:gd name="connsiteX14" fmla="*/ 5342172 w 5342172"/>
              <a:gd name="connsiteY14" fmla="*/ 2448832 h 3086763"/>
              <a:gd name="connsiteX15" fmla="*/ 5342172 w 5342172"/>
              <a:gd name="connsiteY15" fmla="*/ 3086763 h 3086763"/>
              <a:gd name="connsiteX16" fmla="*/ 4802019 w 5342172"/>
              <a:gd name="connsiteY16" fmla="*/ 3086763 h 3086763"/>
              <a:gd name="connsiteX17" fmla="*/ 4368710 w 5342172"/>
              <a:gd name="connsiteY17" fmla="*/ 3086763 h 3086763"/>
              <a:gd name="connsiteX18" fmla="*/ 3668291 w 5342172"/>
              <a:gd name="connsiteY18" fmla="*/ 3086763 h 3086763"/>
              <a:gd name="connsiteX19" fmla="*/ 3074717 w 5342172"/>
              <a:gd name="connsiteY19" fmla="*/ 3086763 h 3086763"/>
              <a:gd name="connsiteX20" fmla="*/ 2641407 w 5342172"/>
              <a:gd name="connsiteY20" fmla="*/ 3086763 h 3086763"/>
              <a:gd name="connsiteX21" fmla="*/ 2047833 w 5342172"/>
              <a:gd name="connsiteY21" fmla="*/ 3086763 h 3086763"/>
              <a:gd name="connsiteX22" fmla="*/ 1561101 w 5342172"/>
              <a:gd name="connsiteY22" fmla="*/ 3086763 h 3086763"/>
              <a:gd name="connsiteX23" fmla="*/ 914105 w 5342172"/>
              <a:gd name="connsiteY23" fmla="*/ 3086763 h 3086763"/>
              <a:gd name="connsiteX24" fmla="*/ 0 w 5342172"/>
              <a:gd name="connsiteY24" fmla="*/ 3086763 h 3086763"/>
              <a:gd name="connsiteX25" fmla="*/ 0 w 5342172"/>
              <a:gd name="connsiteY25" fmla="*/ 2664905 h 3086763"/>
              <a:gd name="connsiteX26" fmla="*/ 0 w 5342172"/>
              <a:gd name="connsiteY26" fmla="*/ 2150445 h 3086763"/>
              <a:gd name="connsiteX27" fmla="*/ 0 w 5342172"/>
              <a:gd name="connsiteY27" fmla="*/ 1728587 h 3086763"/>
              <a:gd name="connsiteX28" fmla="*/ 0 w 5342172"/>
              <a:gd name="connsiteY28" fmla="*/ 1244994 h 3086763"/>
              <a:gd name="connsiteX29" fmla="*/ 0 w 5342172"/>
              <a:gd name="connsiteY29" fmla="*/ 823137 h 3086763"/>
              <a:gd name="connsiteX30" fmla="*/ 0 w 5342172"/>
              <a:gd name="connsiteY30" fmla="*/ 0 h 308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342172" h="3086763" fill="none" extrusionOk="0">
                <a:moveTo>
                  <a:pt x="0" y="0"/>
                </a:moveTo>
                <a:cubicBezTo>
                  <a:pt x="275347" y="-4067"/>
                  <a:pt x="392346" y="40048"/>
                  <a:pt x="700418" y="0"/>
                </a:cubicBezTo>
                <a:cubicBezTo>
                  <a:pt x="1008490" y="-40048"/>
                  <a:pt x="1231868" y="2479"/>
                  <a:pt x="1400836" y="0"/>
                </a:cubicBezTo>
                <a:cubicBezTo>
                  <a:pt x="1569804" y="-2479"/>
                  <a:pt x="1671725" y="58082"/>
                  <a:pt x="1940989" y="0"/>
                </a:cubicBezTo>
                <a:cubicBezTo>
                  <a:pt x="2210253" y="-58082"/>
                  <a:pt x="2365955" y="51703"/>
                  <a:pt x="2481142" y="0"/>
                </a:cubicBezTo>
                <a:cubicBezTo>
                  <a:pt x="2596329" y="-51703"/>
                  <a:pt x="2712278" y="23001"/>
                  <a:pt x="2914452" y="0"/>
                </a:cubicBezTo>
                <a:cubicBezTo>
                  <a:pt x="3116626" y="-23001"/>
                  <a:pt x="3179351" y="36980"/>
                  <a:pt x="3347761" y="0"/>
                </a:cubicBezTo>
                <a:cubicBezTo>
                  <a:pt x="3516171" y="-36980"/>
                  <a:pt x="3719442" y="22010"/>
                  <a:pt x="3941336" y="0"/>
                </a:cubicBezTo>
                <a:cubicBezTo>
                  <a:pt x="4163231" y="-22010"/>
                  <a:pt x="4270669" y="49941"/>
                  <a:pt x="4481489" y="0"/>
                </a:cubicBezTo>
                <a:cubicBezTo>
                  <a:pt x="4692309" y="-49941"/>
                  <a:pt x="5043794" y="48655"/>
                  <a:pt x="5342172" y="0"/>
                </a:cubicBezTo>
                <a:cubicBezTo>
                  <a:pt x="5393303" y="215419"/>
                  <a:pt x="5306372" y="357698"/>
                  <a:pt x="5342172" y="545328"/>
                </a:cubicBezTo>
                <a:cubicBezTo>
                  <a:pt x="5377972" y="732958"/>
                  <a:pt x="5335411" y="806711"/>
                  <a:pt x="5342172" y="967186"/>
                </a:cubicBezTo>
                <a:cubicBezTo>
                  <a:pt x="5348933" y="1127661"/>
                  <a:pt x="5305284" y="1290618"/>
                  <a:pt x="5342172" y="1481646"/>
                </a:cubicBezTo>
                <a:cubicBezTo>
                  <a:pt x="5379060" y="1672674"/>
                  <a:pt x="5299090" y="1803971"/>
                  <a:pt x="5342172" y="1934371"/>
                </a:cubicBezTo>
                <a:cubicBezTo>
                  <a:pt x="5385254" y="2064771"/>
                  <a:pt x="5301641" y="2251302"/>
                  <a:pt x="5342172" y="2448832"/>
                </a:cubicBezTo>
                <a:cubicBezTo>
                  <a:pt x="5382703" y="2646362"/>
                  <a:pt x="5297695" y="2893023"/>
                  <a:pt x="5342172" y="3086763"/>
                </a:cubicBezTo>
                <a:cubicBezTo>
                  <a:pt x="5146156" y="3110535"/>
                  <a:pt x="4937314" y="3057688"/>
                  <a:pt x="4802019" y="3086763"/>
                </a:cubicBezTo>
                <a:cubicBezTo>
                  <a:pt x="4666724" y="3115838"/>
                  <a:pt x="4527314" y="3043621"/>
                  <a:pt x="4368710" y="3086763"/>
                </a:cubicBezTo>
                <a:cubicBezTo>
                  <a:pt x="4210106" y="3129905"/>
                  <a:pt x="3845766" y="3072173"/>
                  <a:pt x="3668291" y="3086763"/>
                </a:cubicBezTo>
                <a:cubicBezTo>
                  <a:pt x="3490816" y="3101353"/>
                  <a:pt x="3262136" y="3075334"/>
                  <a:pt x="3074717" y="3086763"/>
                </a:cubicBezTo>
                <a:cubicBezTo>
                  <a:pt x="2887298" y="3098192"/>
                  <a:pt x="2780828" y="3069156"/>
                  <a:pt x="2641407" y="3086763"/>
                </a:cubicBezTo>
                <a:cubicBezTo>
                  <a:pt x="2501986" y="3104370"/>
                  <a:pt x="2241254" y="3054123"/>
                  <a:pt x="2047833" y="3086763"/>
                </a:cubicBezTo>
                <a:cubicBezTo>
                  <a:pt x="1854412" y="3119403"/>
                  <a:pt x="1739352" y="3069851"/>
                  <a:pt x="1561101" y="3086763"/>
                </a:cubicBezTo>
                <a:cubicBezTo>
                  <a:pt x="1382850" y="3103675"/>
                  <a:pt x="1118863" y="3082832"/>
                  <a:pt x="914105" y="3086763"/>
                </a:cubicBezTo>
                <a:cubicBezTo>
                  <a:pt x="709347" y="3090694"/>
                  <a:pt x="183679" y="3039918"/>
                  <a:pt x="0" y="3086763"/>
                </a:cubicBezTo>
                <a:cubicBezTo>
                  <a:pt x="-41986" y="2964338"/>
                  <a:pt x="35611" y="2819360"/>
                  <a:pt x="0" y="2664905"/>
                </a:cubicBezTo>
                <a:cubicBezTo>
                  <a:pt x="-35611" y="2510450"/>
                  <a:pt x="55309" y="2283952"/>
                  <a:pt x="0" y="2150445"/>
                </a:cubicBezTo>
                <a:cubicBezTo>
                  <a:pt x="-55309" y="2016938"/>
                  <a:pt x="9294" y="1886788"/>
                  <a:pt x="0" y="1728587"/>
                </a:cubicBezTo>
                <a:cubicBezTo>
                  <a:pt x="-9294" y="1570386"/>
                  <a:pt x="57839" y="1461725"/>
                  <a:pt x="0" y="1244994"/>
                </a:cubicBezTo>
                <a:cubicBezTo>
                  <a:pt x="-57839" y="1028263"/>
                  <a:pt x="11858" y="991222"/>
                  <a:pt x="0" y="823137"/>
                </a:cubicBezTo>
                <a:cubicBezTo>
                  <a:pt x="-11858" y="655052"/>
                  <a:pt x="42018" y="388769"/>
                  <a:pt x="0" y="0"/>
                </a:cubicBezTo>
                <a:close/>
              </a:path>
              <a:path w="5342172" h="3086763" stroke="0" extrusionOk="0">
                <a:moveTo>
                  <a:pt x="0" y="0"/>
                </a:moveTo>
                <a:cubicBezTo>
                  <a:pt x="288108" y="-73534"/>
                  <a:pt x="354773" y="38474"/>
                  <a:pt x="700418" y="0"/>
                </a:cubicBezTo>
                <a:cubicBezTo>
                  <a:pt x="1046063" y="-38474"/>
                  <a:pt x="1008093" y="4508"/>
                  <a:pt x="1187149" y="0"/>
                </a:cubicBezTo>
                <a:cubicBezTo>
                  <a:pt x="1366205" y="-4508"/>
                  <a:pt x="1500476" y="69252"/>
                  <a:pt x="1780724" y="0"/>
                </a:cubicBezTo>
                <a:cubicBezTo>
                  <a:pt x="2060972" y="-69252"/>
                  <a:pt x="2280347" y="61260"/>
                  <a:pt x="2481142" y="0"/>
                </a:cubicBezTo>
                <a:cubicBezTo>
                  <a:pt x="2681937" y="-61260"/>
                  <a:pt x="2754052" y="62374"/>
                  <a:pt x="3021295" y="0"/>
                </a:cubicBezTo>
                <a:cubicBezTo>
                  <a:pt x="3288538" y="-62374"/>
                  <a:pt x="3305755" y="49306"/>
                  <a:pt x="3508026" y="0"/>
                </a:cubicBezTo>
                <a:cubicBezTo>
                  <a:pt x="3710297" y="-49306"/>
                  <a:pt x="3905528" y="5498"/>
                  <a:pt x="4155023" y="0"/>
                </a:cubicBezTo>
                <a:cubicBezTo>
                  <a:pt x="4404518" y="-5498"/>
                  <a:pt x="4388039" y="22953"/>
                  <a:pt x="4588332" y="0"/>
                </a:cubicBezTo>
                <a:cubicBezTo>
                  <a:pt x="4788625" y="-22953"/>
                  <a:pt x="5086024" y="61493"/>
                  <a:pt x="5342172" y="0"/>
                </a:cubicBezTo>
                <a:cubicBezTo>
                  <a:pt x="5386981" y="147626"/>
                  <a:pt x="5311434" y="271670"/>
                  <a:pt x="5342172" y="452725"/>
                </a:cubicBezTo>
                <a:cubicBezTo>
                  <a:pt x="5372910" y="633781"/>
                  <a:pt x="5327011" y="689046"/>
                  <a:pt x="5342172" y="874583"/>
                </a:cubicBezTo>
                <a:cubicBezTo>
                  <a:pt x="5357333" y="1060120"/>
                  <a:pt x="5310917" y="1292270"/>
                  <a:pt x="5342172" y="1450779"/>
                </a:cubicBezTo>
                <a:cubicBezTo>
                  <a:pt x="5373427" y="1609288"/>
                  <a:pt x="5285415" y="1719067"/>
                  <a:pt x="5342172" y="1965239"/>
                </a:cubicBezTo>
                <a:cubicBezTo>
                  <a:pt x="5398929" y="2211411"/>
                  <a:pt x="5328439" y="2222801"/>
                  <a:pt x="5342172" y="2387097"/>
                </a:cubicBezTo>
                <a:cubicBezTo>
                  <a:pt x="5355905" y="2551393"/>
                  <a:pt x="5330892" y="2810504"/>
                  <a:pt x="5342172" y="3086763"/>
                </a:cubicBezTo>
                <a:cubicBezTo>
                  <a:pt x="5119351" y="3129516"/>
                  <a:pt x="4925771" y="3044216"/>
                  <a:pt x="4748597" y="3086763"/>
                </a:cubicBezTo>
                <a:cubicBezTo>
                  <a:pt x="4571424" y="3129310"/>
                  <a:pt x="4352680" y="3069062"/>
                  <a:pt x="4208444" y="3086763"/>
                </a:cubicBezTo>
                <a:cubicBezTo>
                  <a:pt x="4064208" y="3104464"/>
                  <a:pt x="3906051" y="3077017"/>
                  <a:pt x="3775135" y="3086763"/>
                </a:cubicBezTo>
                <a:cubicBezTo>
                  <a:pt x="3644219" y="3096509"/>
                  <a:pt x="3529439" y="3056323"/>
                  <a:pt x="3341825" y="3086763"/>
                </a:cubicBezTo>
                <a:cubicBezTo>
                  <a:pt x="3154211" y="3117203"/>
                  <a:pt x="3010160" y="3078709"/>
                  <a:pt x="2748251" y="3086763"/>
                </a:cubicBezTo>
                <a:cubicBezTo>
                  <a:pt x="2486342" y="3094817"/>
                  <a:pt x="2527180" y="3050224"/>
                  <a:pt x="2314941" y="3086763"/>
                </a:cubicBezTo>
                <a:cubicBezTo>
                  <a:pt x="2102702" y="3123302"/>
                  <a:pt x="1805908" y="3065956"/>
                  <a:pt x="1667945" y="3086763"/>
                </a:cubicBezTo>
                <a:cubicBezTo>
                  <a:pt x="1529982" y="3107570"/>
                  <a:pt x="1388818" y="3035797"/>
                  <a:pt x="1127792" y="3086763"/>
                </a:cubicBezTo>
                <a:cubicBezTo>
                  <a:pt x="866766" y="3137729"/>
                  <a:pt x="822153" y="3074896"/>
                  <a:pt x="587639" y="3086763"/>
                </a:cubicBezTo>
                <a:cubicBezTo>
                  <a:pt x="353125" y="3098630"/>
                  <a:pt x="222927" y="3065690"/>
                  <a:pt x="0" y="3086763"/>
                </a:cubicBezTo>
                <a:cubicBezTo>
                  <a:pt x="-48765" y="2936608"/>
                  <a:pt x="40723" y="2851919"/>
                  <a:pt x="0" y="2664905"/>
                </a:cubicBezTo>
                <a:cubicBezTo>
                  <a:pt x="-40723" y="2477891"/>
                  <a:pt x="53809" y="2403815"/>
                  <a:pt x="0" y="2150445"/>
                </a:cubicBezTo>
                <a:cubicBezTo>
                  <a:pt x="-53809" y="1897075"/>
                  <a:pt x="49853" y="1853936"/>
                  <a:pt x="0" y="1728587"/>
                </a:cubicBezTo>
                <a:cubicBezTo>
                  <a:pt x="-49853" y="1603238"/>
                  <a:pt x="10534" y="1328874"/>
                  <a:pt x="0" y="1152392"/>
                </a:cubicBezTo>
                <a:cubicBezTo>
                  <a:pt x="-10534" y="975910"/>
                  <a:pt x="45758" y="825104"/>
                  <a:pt x="0" y="730534"/>
                </a:cubicBezTo>
                <a:cubicBezTo>
                  <a:pt x="-45758" y="635964"/>
                  <a:pt x="52301" y="23305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068214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Q2: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Our product already has a top EU energy class (e.g., A). Is that sufficient for the China market?</a:t>
            </a:r>
          </a:p>
          <a:p>
            <a:pPr>
              <a:lnSpc>
                <a:spcPct val="115000"/>
              </a:lnSpc>
            </a:pPr>
            <a:endParaRPr lang="en-US" altLang="zh-CN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15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A: No. This is a critical misconception. The testing standards and calculation methodologies between the EU and China are fundamentally different.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829B8E-2852-C390-B895-2586B0769E20}"/>
              </a:ext>
            </a:extLst>
          </p:cNvPr>
          <p:cNvSpPr/>
          <p:nvPr/>
        </p:nvSpPr>
        <p:spPr>
          <a:xfrm>
            <a:off x="6535198" y="2944978"/>
            <a:ext cx="5060289" cy="3086763"/>
          </a:xfrm>
          <a:custGeom>
            <a:avLst/>
            <a:gdLst>
              <a:gd name="connsiteX0" fmla="*/ 0 w 5060289"/>
              <a:gd name="connsiteY0" fmla="*/ 0 h 3086763"/>
              <a:gd name="connsiteX1" fmla="*/ 461049 w 5060289"/>
              <a:gd name="connsiteY1" fmla="*/ 0 h 3086763"/>
              <a:gd name="connsiteX2" fmla="*/ 871494 w 5060289"/>
              <a:gd name="connsiteY2" fmla="*/ 0 h 3086763"/>
              <a:gd name="connsiteX3" fmla="*/ 1534954 w 5060289"/>
              <a:gd name="connsiteY3" fmla="*/ 0 h 3086763"/>
              <a:gd name="connsiteX4" fmla="*/ 2097209 w 5060289"/>
              <a:gd name="connsiteY4" fmla="*/ 0 h 3086763"/>
              <a:gd name="connsiteX5" fmla="*/ 2608860 w 5060289"/>
              <a:gd name="connsiteY5" fmla="*/ 0 h 3086763"/>
              <a:gd name="connsiteX6" fmla="*/ 3120512 w 5060289"/>
              <a:gd name="connsiteY6" fmla="*/ 0 h 3086763"/>
              <a:gd name="connsiteX7" fmla="*/ 3682766 w 5060289"/>
              <a:gd name="connsiteY7" fmla="*/ 0 h 3086763"/>
              <a:gd name="connsiteX8" fmla="*/ 4143814 w 5060289"/>
              <a:gd name="connsiteY8" fmla="*/ 0 h 3086763"/>
              <a:gd name="connsiteX9" fmla="*/ 5060289 w 5060289"/>
              <a:gd name="connsiteY9" fmla="*/ 0 h 3086763"/>
              <a:gd name="connsiteX10" fmla="*/ 5060289 w 5060289"/>
              <a:gd name="connsiteY10" fmla="*/ 421858 h 3086763"/>
              <a:gd name="connsiteX11" fmla="*/ 5060289 w 5060289"/>
              <a:gd name="connsiteY11" fmla="*/ 936318 h 3086763"/>
              <a:gd name="connsiteX12" fmla="*/ 5060289 w 5060289"/>
              <a:gd name="connsiteY12" fmla="*/ 1481646 h 3086763"/>
              <a:gd name="connsiteX13" fmla="*/ 5060289 w 5060289"/>
              <a:gd name="connsiteY13" fmla="*/ 1996107 h 3086763"/>
              <a:gd name="connsiteX14" fmla="*/ 5060289 w 5060289"/>
              <a:gd name="connsiteY14" fmla="*/ 2448832 h 3086763"/>
              <a:gd name="connsiteX15" fmla="*/ 5060289 w 5060289"/>
              <a:gd name="connsiteY15" fmla="*/ 3086763 h 3086763"/>
              <a:gd name="connsiteX16" fmla="*/ 4548638 w 5060289"/>
              <a:gd name="connsiteY16" fmla="*/ 3086763 h 3086763"/>
              <a:gd name="connsiteX17" fmla="*/ 3885177 w 5060289"/>
              <a:gd name="connsiteY17" fmla="*/ 3086763 h 3086763"/>
              <a:gd name="connsiteX18" fmla="*/ 3221717 w 5060289"/>
              <a:gd name="connsiteY18" fmla="*/ 3086763 h 3086763"/>
              <a:gd name="connsiteX19" fmla="*/ 2558257 w 5060289"/>
              <a:gd name="connsiteY19" fmla="*/ 3086763 h 3086763"/>
              <a:gd name="connsiteX20" fmla="*/ 1996003 w 5060289"/>
              <a:gd name="connsiteY20" fmla="*/ 3086763 h 3086763"/>
              <a:gd name="connsiteX21" fmla="*/ 1534954 w 5060289"/>
              <a:gd name="connsiteY21" fmla="*/ 3086763 h 3086763"/>
              <a:gd name="connsiteX22" fmla="*/ 922097 w 5060289"/>
              <a:gd name="connsiteY22" fmla="*/ 3086763 h 3086763"/>
              <a:gd name="connsiteX23" fmla="*/ 0 w 5060289"/>
              <a:gd name="connsiteY23" fmla="*/ 3086763 h 3086763"/>
              <a:gd name="connsiteX24" fmla="*/ 0 w 5060289"/>
              <a:gd name="connsiteY24" fmla="*/ 2510567 h 3086763"/>
              <a:gd name="connsiteX25" fmla="*/ 0 w 5060289"/>
              <a:gd name="connsiteY25" fmla="*/ 2026974 h 3086763"/>
              <a:gd name="connsiteX26" fmla="*/ 0 w 5060289"/>
              <a:gd name="connsiteY26" fmla="*/ 1481646 h 3086763"/>
              <a:gd name="connsiteX27" fmla="*/ 0 w 5060289"/>
              <a:gd name="connsiteY27" fmla="*/ 936318 h 3086763"/>
              <a:gd name="connsiteX28" fmla="*/ 0 w 5060289"/>
              <a:gd name="connsiteY28" fmla="*/ 514461 h 3086763"/>
              <a:gd name="connsiteX29" fmla="*/ 0 w 5060289"/>
              <a:gd name="connsiteY29" fmla="*/ 0 h 308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060289" h="3086763" fill="none" extrusionOk="0">
                <a:moveTo>
                  <a:pt x="0" y="0"/>
                </a:moveTo>
                <a:cubicBezTo>
                  <a:pt x="135602" y="-12700"/>
                  <a:pt x="275803" y="2587"/>
                  <a:pt x="461049" y="0"/>
                </a:cubicBezTo>
                <a:cubicBezTo>
                  <a:pt x="646295" y="-2587"/>
                  <a:pt x="757228" y="17527"/>
                  <a:pt x="871494" y="0"/>
                </a:cubicBezTo>
                <a:cubicBezTo>
                  <a:pt x="985760" y="-17527"/>
                  <a:pt x="1204718" y="367"/>
                  <a:pt x="1534954" y="0"/>
                </a:cubicBezTo>
                <a:cubicBezTo>
                  <a:pt x="1865190" y="-367"/>
                  <a:pt x="1823471" y="7936"/>
                  <a:pt x="2097209" y="0"/>
                </a:cubicBezTo>
                <a:cubicBezTo>
                  <a:pt x="2370948" y="-7936"/>
                  <a:pt x="2405090" y="41047"/>
                  <a:pt x="2608860" y="0"/>
                </a:cubicBezTo>
                <a:cubicBezTo>
                  <a:pt x="2812630" y="-41047"/>
                  <a:pt x="2877660" y="9473"/>
                  <a:pt x="3120512" y="0"/>
                </a:cubicBezTo>
                <a:cubicBezTo>
                  <a:pt x="3363364" y="-9473"/>
                  <a:pt x="3488192" y="50411"/>
                  <a:pt x="3682766" y="0"/>
                </a:cubicBezTo>
                <a:cubicBezTo>
                  <a:pt x="3877340" y="-50411"/>
                  <a:pt x="3975824" y="44843"/>
                  <a:pt x="4143814" y="0"/>
                </a:cubicBezTo>
                <a:cubicBezTo>
                  <a:pt x="4311804" y="-44843"/>
                  <a:pt x="4766667" y="90006"/>
                  <a:pt x="5060289" y="0"/>
                </a:cubicBezTo>
                <a:cubicBezTo>
                  <a:pt x="5071476" y="114303"/>
                  <a:pt x="5017799" y="318335"/>
                  <a:pt x="5060289" y="421858"/>
                </a:cubicBezTo>
                <a:cubicBezTo>
                  <a:pt x="5102779" y="525381"/>
                  <a:pt x="5038503" y="688085"/>
                  <a:pt x="5060289" y="936318"/>
                </a:cubicBezTo>
                <a:cubicBezTo>
                  <a:pt x="5082075" y="1184551"/>
                  <a:pt x="5017856" y="1338774"/>
                  <a:pt x="5060289" y="1481646"/>
                </a:cubicBezTo>
                <a:cubicBezTo>
                  <a:pt x="5102722" y="1624518"/>
                  <a:pt x="5009498" y="1849401"/>
                  <a:pt x="5060289" y="1996107"/>
                </a:cubicBezTo>
                <a:cubicBezTo>
                  <a:pt x="5111080" y="2142813"/>
                  <a:pt x="5013562" y="2276872"/>
                  <a:pt x="5060289" y="2448832"/>
                </a:cubicBezTo>
                <a:cubicBezTo>
                  <a:pt x="5107016" y="2620792"/>
                  <a:pt x="5000624" y="2787231"/>
                  <a:pt x="5060289" y="3086763"/>
                </a:cubicBezTo>
                <a:cubicBezTo>
                  <a:pt x="4905430" y="3131722"/>
                  <a:pt x="4759014" y="3035728"/>
                  <a:pt x="4548638" y="3086763"/>
                </a:cubicBezTo>
                <a:cubicBezTo>
                  <a:pt x="4338262" y="3137798"/>
                  <a:pt x="4157970" y="3021966"/>
                  <a:pt x="3885177" y="3086763"/>
                </a:cubicBezTo>
                <a:cubicBezTo>
                  <a:pt x="3612384" y="3151560"/>
                  <a:pt x="3532627" y="3013456"/>
                  <a:pt x="3221717" y="3086763"/>
                </a:cubicBezTo>
                <a:cubicBezTo>
                  <a:pt x="2910807" y="3160070"/>
                  <a:pt x="2759426" y="3056353"/>
                  <a:pt x="2558257" y="3086763"/>
                </a:cubicBezTo>
                <a:cubicBezTo>
                  <a:pt x="2357088" y="3117173"/>
                  <a:pt x="2168681" y="3079891"/>
                  <a:pt x="1996003" y="3086763"/>
                </a:cubicBezTo>
                <a:cubicBezTo>
                  <a:pt x="1823325" y="3093635"/>
                  <a:pt x="1762249" y="3042255"/>
                  <a:pt x="1534954" y="3086763"/>
                </a:cubicBezTo>
                <a:cubicBezTo>
                  <a:pt x="1307659" y="3131271"/>
                  <a:pt x="1199720" y="3042880"/>
                  <a:pt x="922097" y="3086763"/>
                </a:cubicBezTo>
                <a:cubicBezTo>
                  <a:pt x="644474" y="3130646"/>
                  <a:pt x="268849" y="3006399"/>
                  <a:pt x="0" y="3086763"/>
                </a:cubicBezTo>
                <a:cubicBezTo>
                  <a:pt x="-17047" y="2864113"/>
                  <a:pt x="32839" y="2651215"/>
                  <a:pt x="0" y="2510567"/>
                </a:cubicBezTo>
                <a:cubicBezTo>
                  <a:pt x="-32839" y="2369919"/>
                  <a:pt x="49857" y="2216735"/>
                  <a:pt x="0" y="2026974"/>
                </a:cubicBezTo>
                <a:cubicBezTo>
                  <a:pt x="-49857" y="1837213"/>
                  <a:pt x="13316" y="1660564"/>
                  <a:pt x="0" y="1481646"/>
                </a:cubicBezTo>
                <a:cubicBezTo>
                  <a:pt x="-13316" y="1302728"/>
                  <a:pt x="41454" y="1145045"/>
                  <a:pt x="0" y="936318"/>
                </a:cubicBezTo>
                <a:cubicBezTo>
                  <a:pt x="-41454" y="727591"/>
                  <a:pt x="41125" y="688229"/>
                  <a:pt x="0" y="514461"/>
                </a:cubicBezTo>
                <a:cubicBezTo>
                  <a:pt x="-41125" y="340693"/>
                  <a:pt x="38733" y="126650"/>
                  <a:pt x="0" y="0"/>
                </a:cubicBezTo>
                <a:close/>
              </a:path>
              <a:path w="5060289" h="3086763" stroke="0" extrusionOk="0">
                <a:moveTo>
                  <a:pt x="0" y="0"/>
                </a:moveTo>
                <a:cubicBezTo>
                  <a:pt x="105581" y="-20499"/>
                  <a:pt x="310666" y="15169"/>
                  <a:pt x="461049" y="0"/>
                </a:cubicBezTo>
                <a:cubicBezTo>
                  <a:pt x="611432" y="-15169"/>
                  <a:pt x="839246" y="11692"/>
                  <a:pt x="972700" y="0"/>
                </a:cubicBezTo>
                <a:cubicBezTo>
                  <a:pt x="1106154" y="-11692"/>
                  <a:pt x="1315640" y="53847"/>
                  <a:pt x="1636160" y="0"/>
                </a:cubicBezTo>
                <a:cubicBezTo>
                  <a:pt x="1956680" y="-53847"/>
                  <a:pt x="1894306" y="45934"/>
                  <a:pt x="2097209" y="0"/>
                </a:cubicBezTo>
                <a:cubicBezTo>
                  <a:pt x="2300112" y="-45934"/>
                  <a:pt x="2444492" y="18298"/>
                  <a:pt x="2659463" y="0"/>
                </a:cubicBezTo>
                <a:cubicBezTo>
                  <a:pt x="2874434" y="-18298"/>
                  <a:pt x="3040652" y="34853"/>
                  <a:pt x="3272320" y="0"/>
                </a:cubicBezTo>
                <a:cubicBezTo>
                  <a:pt x="3503988" y="-34853"/>
                  <a:pt x="3669303" y="24766"/>
                  <a:pt x="3885177" y="0"/>
                </a:cubicBezTo>
                <a:cubicBezTo>
                  <a:pt x="4101051" y="-24766"/>
                  <a:pt x="4239380" y="48247"/>
                  <a:pt x="4548638" y="0"/>
                </a:cubicBezTo>
                <a:cubicBezTo>
                  <a:pt x="4857896" y="-48247"/>
                  <a:pt x="4897481" y="34912"/>
                  <a:pt x="5060289" y="0"/>
                </a:cubicBezTo>
                <a:cubicBezTo>
                  <a:pt x="5091595" y="98216"/>
                  <a:pt x="5032833" y="310312"/>
                  <a:pt x="5060289" y="452725"/>
                </a:cubicBezTo>
                <a:cubicBezTo>
                  <a:pt x="5087745" y="595138"/>
                  <a:pt x="5017538" y="821108"/>
                  <a:pt x="5060289" y="1028921"/>
                </a:cubicBezTo>
                <a:cubicBezTo>
                  <a:pt x="5103040" y="1236734"/>
                  <a:pt x="5006798" y="1308617"/>
                  <a:pt x="5060289" y="1543382"/>
                </a:cubicBezTo>
                <a:cubicBezTo>
                  <a:pt x="5113780" y="1778147"/>
                  <a:pt x="5052181" y="1901381"/>
                  <a:pt x="5060289" y="1996107"/>
                </a:cubicBezTo>
                <a:cubicBezTo>
                  <a:pt x="5068397" y="2090833"/>
                  <a:pt x="5047865" y="2418628"/>
                  <a:pt x="5060289" y="2541435"/>
                </a:cubicBezTo>
                <a:cubicBezTo>
                  <a:pt x="5072713" y="2664242"/>
                  <a:pt x="5008013" y="2942141"/>
                  <a:pt x="5060289" y="3086763"/>
                </a:cubicBezTo>
                <a:cubicBezTo>
                  <a:pt x="4815398" y="3133036"/>
                  <a:pt x="4802246" y="3048537"/>
                  <a:pt x="4548638" y="3086763"/>
                </a:cubicBezTo>
                <a:cubicBezTo>
                  <a:pt x="4295030" y="3124989"/>
                  <a:pt x="4236749" y="3077276"/>
                  <a:pt x="3986383" y="3086763"/>
                </a:cubicBezTo>
                <a:cubicBezTo>
                  <a:pt x="3736017" y="3096250"/>
                  <a:pt x="3506995" y="3064945"/>
                  <a:pt x="3373526" y="3086763"/>
                </a:cubicBezTo>
                <a:cubicBezTo>
                  <a:pt x="3240057" y="3108581"/>
                  <a:pt x="3007137" y="3082169"/>
                  <a:pt x="2811272" y="3086763"/>
                </a:cubicBezTo>
                <a:cubicBezTo>
                  <a:pt x="2615407" y="3091357"/>
                  <a:pt x="2516435" y="3038686"/>
                  <a:pt x="2299620" y="3086763"/>
                </a:cubicBezTo>
                <a:cubicBezTo>
                  <a:pt x="2082805" y="3134840"/>
                  <a:pt x="1982344" y="3077946"/>
                  <a:pt x="1737366" y="3086763"/>
                </a:cubicBezTo>
                <a:cubicBezTo>
                  <a:pt x="1492388" y="3095580"/>
                  <a:pt x="1471987" y="3064235"/>
                  <a:pt x="1326920" y="3086763"/>
                </a:cubicBezTo>
                <a:cubicBezTo>
                  <a:pt x="1181853" y="3109291"/>
                  <a:pt x="971192" y="3077093"/>
                  <a:pt x="764666" y="3086763"/>
                </a:cubicBezTo>
                <a:cubicBezTo>
                  <a:pt x="558140" y="3096433"/>
                  <a:pt x="251244" y="3082118"/>
                  <a:pt x="0" y="3086763"/>
                </a:cubicBezTo>
                <a:cubicBezTo>
                  <a:pt x="-18171" y="2923257"/>
                  <a:pt x="52040" y="2840391"/>
                  <a:pt x="0" y="2634038"/>
                </a:cubicBezTo>
                <a:cubicBezTo>
                  <a:pt x="-52040" y="2427686"/>
                  <a:pt x="48625" y="2273102"/>
                  <a:pt x="0" y="2057842"/>
                </a:cubicBezTo>
                <a:cubicBezTo>
                  <a:pt x="-48625" y="1842582"/>
                  <a:pt x="6920" y="1767510"/>
                  <a:pt x="0" y="1543382"/>
                </a:cubicBezTo>
                <a:cubicBezTo>
                  <a:pt x="-6920" y="1319254"/>
                  <a:pt x="18720" y="1174279"/>
                  <a:pt x="0" y="1059789"/>
                </a:cubicBezTo>
                <a:cubicBezTo>
                  <a:pt x="-18720" y="945299"/>
                  <a:pt x="4821" y="782870"/>
                  <a:pt x="0" y="576196"/>
                </a:cubicBezTo>
                <a:cubicBezTo>
                  <a:pt x="-4821" y="369522"/>
                  <a:pt x="36254" y="20575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659737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Q3: We have registered our product in the EU's EPREL database. Do we need to do another registration for China?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sz="2000" dirty="0">
                <a:solidFill>
                  <a:schemeClr val="tx1"/>
                </a:solidFill>
              </a:rPr>
              <a:t>A: Yes, absolutely. The Chinese Energy Label filing system is a completely separate and independent system from the EU's EPREL.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644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A0A98-FED9-CB16-59C1-B76844006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EB89BFD-6690-3D46-3BA2-46B80D3B7610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AD1899-62BA-ADF5-341A-5FD3EE572E36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18EB422-D86B-AA10-3D7E-4E996BCF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Roadmap-Critical Reminders &amp; Risk Avoidance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784E374A-417C-BFF7-50CB-E5546ADB6524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85AC51E-505A-CEED-B1C6-16492E5BBD0D}"/>
              </a:ext>
            </a:extLst>
          </p:cNvPr>
          <p:cNvSpPr/>
          <p:nvPr/>
        </p:nvSpPr>
        <p:spPr>
          <a:xfrm>
            <a:off x="6837680" y="679010"/>
            <a:ext cx="4919603" cy="5619118"/>
          </a:xfrm>
          <a:custGeom>
            <a:avLst/>
            <a:gdLst>
              <a:gd name="connsiteX0" fmla="*/ 0 w 4919603"/>
              <a:gd name="connsiteY0" fmla="*/ 0 h 5619118"/>
              <a:gd name="connsiteX1" fmla="*/ 399034 w 4919603"/>
              <a:gd name="connsiteY1" fmla="*/ 0 h 5619118"/>
              <a:gd name="connsiteX2" fmla="*/ 896461 w 4919603"/>
              <a:gd name="connsiteY2" fmla="*/ 0 h 5619118"/>
              <a:gd name="connsiteX3" fmla="*/ 1295495 w 4919603"/>
              <a:gd name="connsiteY3" fmla="*/ 0 h 5619118"/>
              <a:gd name="connsiteX4" fmla="*/ 1743726 w 4919603"/>
              <a:gd name="connsiteY4" fmla="*/ 0 h 5619118"/>
              <a:gd name="connsiteX5" fmla="*/ 2191956 w 4919603"/>
              <a:gd name="connsiteY5" fmla="*/ 0 h 5619118"/>
              <a:gd name="connsiteX6" fmla="*/ 2787775 w 4919603"/>
              <a:gd name="connsiteY6" fmla="*/ 0 h 5619118"/>
              <a:gd name="connsiteX7" fmla="*/ 3236006 w 4919603"/>
              <a:gd name="connsiteY7" fmla="*/ 0 h 5619118"/>
              <a:gd name="connsiteX8" fmla="*/ 3782628 w 4919603"/>
              <a:gd name="connsiteY8" fmla="*/ 0 h 5619118"/>
              <a:gd name="connsiteX9" fmla="*/ 4181663 w 4919603"/>
              <a:gd name="connsiteY9" fmla="*/ 0 h 5619118"/>
              <a:gd name="connsiteX10" fmla="*/ 4919603 w 4919603"/>
              <a:gd name="connsiteY10" fmla="*/ 0 h 5619118"/>
              <a:gd name="connsiteX11" fmla="*/ 4919603 w 4919603"/>
              <a:gd name="connsiteY11" fmla="*/ 449529 h 5619118"/>
              <a:gd name="connsiteX12" fmla="*/ 4919603 w 4919603"/>
              <a:gd name="connsiteY12" fmla="*/ 842868 h 5619118"/>
              <a:gd name="connsiteX13" fmla="*/ 4919603 w 4919603"/>
              <a:gd name="connsiteY13" fmla="*/ 1348588 h 5619118"/>
              <a:gd name="connsiteX14" fmla="*/ 4919603 w 4919603"/>
              <a:gd name="connsiteY14" fmla="*/ 1910500 h 5619118"/>
              <a:gd name="connsiteX15" fmla="*/ 4919603 w 4919603"/>
              <a:gd name="connsiteY15" fmla="*/ 2472412 h 5619118"/>
              <a:gd name="connsiteX16" fmla="*/ 4919603 w 4919603"/>
              <a:gd name="connsiteY16" fmla="*/ 2865750 h 5619118"/>
              <a:gd name="connsiteX17" fmla="*/ 4919603 w 4919603"/>
              <a:gd name="connsiteY17" fmla="*/ 3540044 h 5619118"/>
              <a:gd name="connsiteX18" fmla="*/ 4919603 w 4919603"/>
              <a:gd name="connsiteY18" fmla="*/ 4158147 h 5619118"/>
              <a:gd name="connsiteX19" fmla="*/ 4919603 w 4919603"/>
              <a:gd name="connsiteY19" fmla="*/ 4776250 h 5619118"/>
              <a:gd name="connsiteX20" fmla="*/ 4919603 w 4919603"/>
              <a:gd name="connsiteY20" fmla="*/ 5619118 h 5619118"/>
              <a:gd name="connsiteX21" fmla="*/ 4520569 w 4919603"/>
              <a:gd name="connsiteY21" fmla="*/ 5619118 h 5619118"/>
              <a:gd name="connsiteX22" fmla="*/ 3875554 w 4919603"/>
              <a:gd name="connsiteY22" fmla="*/ 5619118 h 5619118"/>
              <a:gd name="connsiteX23" fmla="*/ 3427323 w 4919603"/>
              <a:gd name="connsiteY23" fmla="*/ 5619118 h 5619118"/>
              <a:gd name="connsiteX24" fmla="*/ 2979093 w 4919603"/>
              <a:gd name="connsiteY24" fmla="*/ 5619118 h 5619118"/>
              <a:gd name="connsiteX25" fmla="*/ 2383274 w 4919603"/>
              <a:gd name="connsiteY25" fmla="*/ 5619118 h 5619118"/>
              <a:gd name="connsiteX26" fmla="*/ 1984240 w 4919603"/>
              <a:gd name="connsiteY26" fmla="*/ 5619118 h 5619118"/>
              <a:gd name="connsiteX27" fmla="*/ 1437617 w 4919603"/>
              <a:gd name="connsiteY27" fmla="*/ 5619118 h 5619118"/>
              <a:gd name="connsiteX28" fmla="*/ 792603 w 4919603"/>
              <a:gd name="connsiteY28" fmla="*/ 5619118 h 5619118"/>
              <a:gd name="connsiteX29" fmla="*/ 0 w 4919603"/>
              <a:gd name="connsiteY29" fmla="*/ 5619118 h 5619118"/>
              <a:gd name="connsiteX30" fmla="*/ 0 w 4919603"/>
              <a:gd name="connsiteY30" fmla="*/ 5169589 h 5619118"/>
              <a:gd name="connsiteX31" fmla="*/ 0 w 4919603"/>
              <a:gd name="connsiteY31" fmla="*/ 4776250 h 5619118"/>
              <a:gd name="connsiteX32" fmla="*/ 0 w 4919603"/>
              <a:gd name="connsiteY32" fmla="*/ 4270530 h 5619118"/>
              <a:gd name="connsiteX33" fmla="*/ 0 w 4919603"/>
              <a:gd name="connsiteY33" fmla="*/ 3764809 h 5619118"/>
              <a:gd name="connsiteX34" fmla="*/ 0 w 4919603"/>
              <a:gd name="connsiteY34" fmla="*/ 3090515 h 5619118"/>
              <a:gd name="connsiteX35" fmla="*/ 0 w 4919603"/>
              <a:gd name="connsiteY35" fmla="*/ 2528603 h 5619118"/>
              <a:gd name="connsiteX36" fmla="*/ 0 w 4919603"/>
              <a:gd name="connsiteY36" fmla="*/ 2079074 h 5619118"/>
              <a:gd name="connsiteX37" fmla="*/ 0 w 4919603"/>
              <a:gd name="connsiteY37" fmla="*/ 1629544 h 5619118"/>
              <a:gd name="connsiteX38" fmla="*/ 0 w 4919603"/>
              <a:gd name="connsiteY38" fmla="*/ 1123824 h 5619118"/>
              <a:gd name="connsiteX39" fmla="*/ 0 w 4919603"/>
              <a:gd name="connsiteY39" fmla="*/ 618103 h 5619118"/>
              <a:gd name="connsiteX40" fmla="*/ 0 w 4919603"/>
              <a:gd name="connsiteY40" fmla="*/ 0 h 5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919603" h="5619118" fill="none" extrusionOk="0">
                <a:moveTo>
                  <a:pt x="0" y="0"/>
                </a:moveTo>
                <a:cubicBezTo>
                  <a:pt x="194688" y="-128"/>
                  <a:pt x="289535" y="18971"/>
                  <a:pt x="399034" y="0"/>
                </a:cubicBezTo>
                <a:cubicBezTo>
                  <a:pt x="508533" y="-18971"/>
                  <a:pt x="674730" y="20854"/>
                  <a:pt x="896461" y="0"/>
                </a:cubicBezTo>
                <a:cubicBezTo>
                  <a:pt x="1118192" y="-20854"/>
                  <a:pt x="1163425" y="7309"/>
                  <a:pt x="1295495" y="0"/>
                </a:cubicBezTo>
                <a:cubicBezTo>
                  <a:pt x="1427565" y="-7309"/>
                  <a:pt x="1533815" y="28324"/>
                  <a:pt x="1743726" y="0"/>
                </a:cubicBezTo>
                <a:cubicBezTo>
                  <a:pt x="1953637" y="-28324"/>
                  <a:pt x="2066872" y="13328"/>
                  <a:pt x="2191956" y="0"/>
                </a:cubicBezTo>
                <a:cubicBezTo>
                  <a:pt x="2317040" y="-13328"/>
                  <a:pt x="2504560" y="52431"/>
                  <a:pt x="2787775" y="0"/>
                </a:cubicBezTo>
                <a:cubicBezTo>
                  <a:pt x="3070990" y="-52431"/>
                  <a:pt x="3136020" y="10264"/>
                  <a:pt x="3236006" y="0"/>
                </a:cubicBezTo>
                <a:cubicBezTo>
                  <a:pt x="3335992" y="-10264"/>
                  <a:pt x="3642011" y="63243"/>
                  <a:pt x="3782628" y="0"/>
                </a:cubicBezTo>
                <a:cubicBezTo>
                  <a:pt x="3923245" y="-63243"/>
                  <a:pt x="4027728" y="40556"/>
                  <a:pt x="4181663" y="0"/>
                </a:cubicBezTo>
                <a:cubicBezTo>
                  <a:pt x="4335599" y="-40556"/>
                  <a:pt x="4735067" y="6999"/>
                  <a:pt x="4919603" y="0"/>
                </a:cubicBezTo>
                <a:cubicBezTo>
                  <a:pt x="4952550" y="200161"/>
                  <a:pt x="4905673" y="357636"/>
                  <a:pt x="4919603" y="449529"/>
                </a:cubicBezTo>
                <a:cubicBezTo>
                  <a:pt x="4933533" y="541422"/>
                  <a:pt x="4874856" y="664337"/>
                  <a:pt x="4919603" y="842868"/>
                </a:cubicBezTo>
                <a:cubicBezTo>
                  <a:pt x="4964350" y="1021399"/>
                  <a:pt x="4901206" y="1133643"/>
                  <a:pt x="4919603" y="1348588"/>
                </a:cubicBezTo>
                <a:cubicBezTo>
                  <a:pt x="4938000" y="1563533"/>
                  <a:pt x="4860365" y="1795650"/>
                  <a:pt x="4919603" y="1910500"/>
                </a:cubicBezTo>
                <a:cubicBezTo>
                  <a:pt x="4978841" y="2025350"/>
                  <a:pt x="4889622" y="2309670"/>
                  <a:pt x="4919603" y="2472412"/>
                </a:cubicBezTo>
                <a:cubicBezTo>
                  <a:pt x="4949584" y="2635154"/>
                  <a:pt x="4889984" y="2739207"/>
                  <a:pt x="4919603" y="2865750"/>
                </a:cubicBezTo>
                <a:cubicBezTo>
                  <a:pt x="4949222" y="2992293"/>
                  <a:pt x="4857032" y="3226595"/>
                  <a:pt x="4919603" y="3540044"/>
                </a:cubicBezTo>
                <a:cubicBezTo>
                  <a:pt x="4982174" y="3853493"/>
                  <a:pt x="4849860" y="3984079"/>
                  <a:pt x="4919603" y="4158147"/>
                </a:cubicBezTo>
                <a:cubicBezTo>
                  <a:pt x="4989346" y="4332215"/>
                  <a:pt x="4892643" y="4573305"/>
                  <a:pt x="4919603" y="4776250"/>
                </a:cubicBezTo>
                <a:cubicBezTo>
                  <a:pt x="4946563" y="4979195"/>
                  <a:pt x="4836082" y="5323585"/>
                  <a:pt x="4919603" y="5619118"/>
                </a:cubicBezTo>
                <a:cubicBezTo>
                  <a:pt x="4831325" y="5623727"/>
                  <a:pt x="4663870" y="5576913"/>
                  <a:pt x="4520569" y="5619118"/>
                </a:cubicBezTo>
                <a:cubicBezTo>
                  <a:pt x="4377268" y="5661323"/>
                  <a:pt x="4182443" y="5556920"/>
                  <a:pt x="3875554" y="5619118"/>
                </a:cubicBezTo>
                <a:cubicBezTo>
                  <a:pt x="3568665" y="5681316"/>
                  <a:pt x="3600370" y="5599773"/>
                  <a:pt x="3427323" y="5619118"/>
                </a:cubicBezTo>
                <a:cubicBezTo>
                  <a:pt x="3254276" y="5638463"/>
                  <a:pt x="3075480" y="5602343"/>
                  <a:pt x="2979093" y="5619118"/>
                </a:cubicBezTo>
                <a:cubicBezTo>
                  <a:pt x="2882706" y="5635893"/>
                  <a:pt x="2557767" y="5590237"/>
                  <a:pt x="2383274" y="5619118"/>
                </a:cubicBezTo>
                <a:cubicBezTo>
                  <a:pt x="2208781" y="5647999"/>
                  <a:pt x="2121715" y="5582288"/>
                  <a:pt x="1984240" y="5619118"/>
                </a:cubicBezTo>
                <a:cubicBezTo>
                  <a:pt x="1846765" y="5655948"/>
                  <a:pt x="1602757" y="5576580"/>
                  <a:pt x="1437617" y="5619118"/>
                </a:cubicBezTo>
                <a:cubicBezTo>
                  <a:pt x="1272477" y="5661656"/>
                  <a:pt x="1075739" y="5603826"/>
                  <a:pt x="792603" y="5619118"/>
                </a:cubicBezTo>
                <a:cubicBezTo>
                  <a:pt x="509467" y="5634410"/>
                  <a:pt x="169863" y="5536236"/>
                  <a:pt x="0" y="5619118"/>
                </a:cubicBezTo>
                <a:cubicBezTo>
                  <a:pt x="-43611" y="5464439"/>
                  <a:pt x="42900" y="5297176"/>
                  <a:pt x="0" y="5169589"/>
                </a:cubicBezTo>
                <a:cubicBezTo>
                  <a:pt x="-42900" y="5042002"/>
                  <a:pt x="5262" y="4969122"/>
                  <a:pt x="0" y="4776250"/>
                </a:cubicBezTo>
                <a:cubicBezTo>
                  <a:pt x="-5262" y="4583378"/>
                  <a:pt x="7370" y="4481979"/>
                  <a:pt x="0" y="4270530"/>
                </a:cubicBezTo>
                <a:cubicBezTo>
                  <a:pt x="-7370" y="4059081"/>
                  <a:pt x="8192" y="3902417"/>
                  <a:pt x="0" y="3764809"/>
                </a:cubicBezTo>
                <a:cubicBezTo>
                  <a:pt x="-8192" y="3627201"/>
                  <a:pt x="58803" y="3228202"/>
                  <a:pt x="0" y="3090515"/>
                </a:cubicBezTo>
                <a:cubicBezTo>
                  <a:pt x="-58803" y="2952828"/>
                  <a:pt x="41439" y="2702619"/>
                  <a:pt x="0" y="2528603"/>
                </a:cubicBezTo>
                <a:cubicBezTo>
                  <a:pt x="-41439" y="2354587"/>
                  <a:pt x="24647" y="2274100"/>
                  <a:pt x="0" y="2079074"/>
                </a:cubicBezTo>
                <a:cubicBezTo>
                  <a:pt x="-24647" y="1884048"/>
                  <a:pt x="13378" y="1739299"/>
                  <a:pt x="0" y="1629544"/>
                </a:cubicBezTo>
                <a:cubicBezTo>
                  <a:pt x="-13378" y="1519789"/>
                  <a:pt x="19430" y="1359916"/>
                  <a:pt x="0" y="1123824"/>
                </a:cubicBezTo>
                <a:cubicBezTo>
                  <a:pt x="-19430" y="887732"/>
                  <a:pt x="29364" y="777645"/>
                  <a:pt x="0" y="618103"/>
                </a:cubicBezTo>
                <a:cubicBezTo>
                  <a:pt x="-29364" y="458561"/>
                  <a:pt x="66792" y="254483"/>
                  <a:pt x="0" y="0"/>
                </a:cubicBezTo>
                <a:close/>
              </a:path>
              <a:path w="4919603" h="5619118" stroke="0" extrusionOk="0">
                <a:moveTo>
                  <a:pt x="0" y="0"/>
                </a:moveTo>
                <a:cubicBezTo>
                  <a:pt x="180058" y="-23475"/>
                  <a:pt x="347408" y="8886"/>
                  <a:pt x="448230" y="0"/>
                </a:cubicBezTo>
                <a:cubicBezTo>
                  <a:pt x="549052" y="-8886"/>
                  <a:pt x="732196" y="53461"/>
                  <a:pt x="945657" y="0"/>
                </a:cubicBezTo>
                <a:cubicBezTo>
                  <a:pt x="1159118" y="-53461"/>
                  <a:pt x="1430125" y="29113"/>
                  <a:pt x="1590672" y="0"/>
                </a:cubicBezTo>
                <a:cubicBezTo>
                  <a:pt x="1751220" y="-29113"/>
                  <a:pt x="1868544" y="5833"/>
                  <a:pt x="2038902" y="0"/>
                </a:cubicBezTo>
                <a:cubicBezTo>
                  <a:pt x="2209260" y="-5833"/>
                  <a:pt x="2315159" y="44650"/>
                  <a:pt x="2585525" y="0"/>
                </a:cubicBezTo>
                <a:cubicBezTo>
                  <a:pt x="2855891" y="-44650"/>
                  <a:pt x="2897933" y="4150"/>
                  <a:pt x="3181343" y="0"/>
                </a:cubicBezTo>
                <a:cubicBezTo>
                  <a:pt x="3464753" y="-4150"/>
                  <a:pt x="3596024" y="34189"/>
                  <a:pt x="3777162" y="0"/>
                </a:cubicBezTo>
                <a:cubicBezTo>
                  <a:pt x="3958300" y="-34189"/>
                  <a:pt x="4166644" y="69201"/>
                  <a:pt x="4422176" y="0"/>
                </a:cubicBezTo>
                <a:cubicBezTo>
                  <a:pt x="4677708" y="-69201"/>
                  <a:pt x="4693443" y="19344"/>
                  <a:pt x="4919603" y="0"/>
                </a:cubicBezTo>
                <a:cubicBezTo>
                  <a:pt x="4965924" y="172460"/>
                  <a:pt x="4888348" y="302224"/>
                  <a:pt x="4919603" y="449529"/>
                </a:cubicBezTo>
                <a:cubicBezTo>
                  <a:pt x="4950858" y="596834"/>
                  <a:pt x="4840866" y="801270"/>
                  <a:pt x="4919603" y="1123824"/>
                </a:cubicBezTo>
                <a:cubicBezTo>
                  <a:pt x="4998340" y="1446379"/>
                  <a:pt x="4904679" y="1454056"/>
                  <a:pt x="4919603" y="1685735"/>
                </a:cubicBezTo>
                <a:cubicBezTo>
                  <a:pt x="4934527" y="1917414"/>
                  <a:pt x="4867490" y="2002058"/>
                  <a:pt x="4919603" y="2135265"/>
                </a:cubicBezTo>
                <a:cubicBezTo>
                  <a:pt x="4971716" y="2268472"/>
                  <a:pt x="4908107" y="2450274"/>
                  <a:pt x="4919603" y="2753368"/>
                </a:cubicBezTo>
                <a:cubicBezTo>
                  <a:pt x="4931099" y="3056462"/>
                  <a:pt x="4881583" y="3006180"/>
                  <a:pt x="4919603" y="3146706"/>
                </a:cubicBezTo>
                <a:cubicBezTo>
                  <a:pt x="4957623" y="3287232"/>
                  <a:pt x="4866428" y="3519734"/>
                  <a:pt x="4919603" y="3652427"/>
                </a:cubicBezTo>
                <a:cubicBezTo>
                  <a:pt x="4972778" y="3785120"/>
                  <a:pt x="4879777" y="3849849"/>
                  <a:pt x="4919603" y="4045765"/>
                </a:cubicBezTo>
                <a:cubicBezTo>
                  <a:pt x="4959429" y="4241681"/>
                  <a:pt x="4864534" y="4440552"/>
                  <a:pt x="4919603" y="4551486"/>
                </a:cubicBezTo>
                <a:cubicBezTo>
                  <a:pt x="4974672" y="4662420"/>
                  <a:pt x="4894615" y="4886261"/>
                  <a:pt x="4919603" y="5001015"/>
                </a:cubicBezTo>
                <a:cubicBezTo>
                  <a:pt x="4944591" y="5115769"/>
                  <a:pt x="4869366" y="5485291"/>
                  <a:pt x="4919603" y="5619118"/>
                </a:cubicBezTo>
                <a:cubicBezTo>
                  <a:pt x="4740136" y="5650071"/>
                  <a:pt x="4636789" y="5612990"/>
                  <a:pt x="4422176" y="5619118"/>
                </a:cubicBezTo>
                <a:cubicBezTo>
                  <a:pt x="4207563" y="5625246"/>
                  <a:pt x="4209056" y="5611771"/>
                  <a:pt x="4023142" y="5619118"/>
                </a:cubicBezTo>
                <a:cubicBezTo>
                  <a:pt x="3837228" y="5626465"/>
                  <a:pt x="3738418" y="5589582"/>
                  <a:pt x="3476519" y="5619118"/>
                </a:cubicBezTo>
                <a:cubicBezTo>
                  <a:pt x="3214620" y="5648654"/>
                  <a:pt x="3151160" y="5583362"/>
                  <a:pt x="2929897" y="5619118"/>
                </a:cubicBezTo>
                <a:cubicBezTo>
                  <a:pt x="2708634" y="5654874"/>
                  <a:pt x="2672489" y="5588152"/>
                  <a:pt x="2481666" y="5619118"/>
                </a:cubicBezTo>
                <a:cubicBezTo>
                  <a:pt x="2290843" y="5650084"/>
                  <a:pt x="2268021" y="5602324"/>
                  <a:pt x="2082632" y="5619118"/>
                </a:cubicBezTo>
                <a:cubicBezTo>
                  <a:pt x="1897243" y="5635912"/>
                  <a:pt x="1768476" y="5615904"/>
                  <a:pt x="1486813" y="5619118"/>
                </a:cubicBezTo>
                <a:cubicBezTo>
                  <a:pt x="1205150" y="5622332"/>
                  <a:pt x="1115318" y="5557944"/>
                  <a:pt x="890995" y="5619118"/>
                </a:cubicBezTo>
                <a:cubicBezTo>
                  <a:pt x="666672" y="5680292"/>
                  <a:pt x="632772" y="5579481"/>
                  <a:pt x="491960" y="5619118"/>
                </a:cubicBezTo>
                <a:cubicBezTo>
                  <a:pt x="351149" y="5658755"/>
                  <a:pt x="151624" y="5571785"/>
                  <a:pt x="0" y="5619118"/>
                </a:cubicBezTo>
                <a:cubicBezTo>
                  <a:pt x="-11285" y="5459262"/>
                  <a:pt x="18152" y="5303343"/>
                  <a:pt x="0" y="5169589"/>
                </a:cubicBezTo>
                <a:cubicBezTo>
                  <a:pt x="-18152" y="5035835"/>
                  <a:pt x="44198" y="4847183"/>
                  <a:pt x="0" y="4607677"/>
                </a:cubicBezTo>
                <a:cubicBezTo>
                  <a:pt x="-44198" y="4368171"/>
                  <a:pt x="49105" y="4263871"/>
                  <a:pt x="0" y="4158147"/>
                </a:cubicBezTo>
                <a:cubicBezTo>
                  <a:pt x="-49105" y="4052423"/>
                  <a:pt x="45043" y="3929560"/>
                  <a:pt x="0" y="3764809"/>
                </a:cubicBezTo>
                <a:cubicBezTo>
                  <a:pt x="-45043" y="3600058"/>
                  <a:pt x="25197" y="3463765"/>
                  <a:pt x="0" y="3259088"/>
                </a:cubicBezTo>
                <a:cubicBezTo>
                  <a:pt x="-25197" y="3054411"/>
                  <a:pt x="46975" y="2929621"/>
                  <a:pt x="0" y="2809559"/>
                </a:cubicBezTo>
                <a:cubicBezTo>
                  <a:pt x="-46975" y="2689497"/>
                  <a:pt x="28877" y="2577846"/>
                  <a:pt x="0" y="2360030"/>
                </a:cubicBezTo>
                <a:cubicBezTo>
                  <a:pt x="-28877" y="2142214"/>
                  <a:pt x="37794" y="2003163"/>
                  <a:pt x="0" y="1854309"/>
                </a:cubicBezTo>
                <a:cubicBezTo>
                  <a:pt x="-37794" y="1705455"/>
                  <a:pt x="16576" y="1319679"/>
                  <a:pt x="0" y="1180015"/>
                </a:cubicBezTo>
                <a:cubicBezTo>
                  <a:pt x="-16576" y="1040351"/>
                  <a:pt x="13132" y="873426"/>
                  <a:pt x="0" y="618103"/>
                </a:cubicBezTo>
                <a:cubicBezTo>
                  <a:pt x="-13132" y="362780"/>
                  <a:pt x="13331" y="24399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659737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Q5: How to avoid risks from market supervision?</a:t>
            </a:r>
          </a:p>
          <a:p>
            <a:endParaRPr lang="en-US" altLang="zh-CN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zh-CN" sz="2000" dirty="0">
                <a:solidFill>
                  <a:schemeClr val="tx1"/>
                </a:solidFill>
              </a:rPr>
              <a:t>A: </a:t>
            </a:r>
            <a:r>
              <a:rPr lang="en-US" altLang="zh-CN" sz="2000" b="1" dirty="0">
                <a:solidFill>
                  <a:schemeClr val="tx1"/>
                </a:solidFill>
              </a:rPr>
              <a:t>No Misrepresentation</a:t>
            </a:r>
            <a:r>
              <a:rPr lang="en-US" altLang="zh-CN" sz="2000" dirty="0">
                <a:solidFill>
                  <a:schemeClr val="tx1"/>
                </a:solidFill>
              </a:rPr>
              <a:t>: Ensure data consistency across the Test Report, Label registration Filing, and Physical Product.</a:t>
            </a:r>
          </a:p>
          <a:p>
            <a:r>
              <a:rPr lang="en-US" altLang="zh-CN" sz="2000" b="1" dirty="0">
                <a:solidFill>
                  <a:schemeClr val="tx1"/>
                </a:solidFill>
              </a:rPr>
              <a:t>Timely Updates</a:t>
            </a:r>
            <a:r>
              <a:rPr lang="en-US" altLang="zh-CN" sz="2000" dirty="0">
                <a:solidFill>
                  <a:schemeClr val="tx1"/>
                </a:solidFill>
              </a:rPr>
              <a:t>: Update Label registration  info promptly when standards or rules change.</a:t>
            </a:r>
          </a:p>
          <a:p>
            <a:r>
              <a:rPr lang="en-US" altLang="zh-CN" sz="2000" b="1" dirty="0">
                <a:solidFill>
                  <a:schemeClr val="tx1"/>
                </a:solidFill>
              </a:rPr>
              <a:t>Keep Records</a:t>
            </a:r>
            <a:r>
              <a:rPr lang="en-US" altLang="zh-CN" sz="2000" dirty="0">
                <a:solidFill>
                  <a:schemeClr val="tx1"/>
                </a:solidFill>
              </a:rPr>
              <a:t>: Safely store the test report, Label registration confirmation, and all related documents.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CFE5680-340A-C2FD-BE33-1FA646229C39}"/>
              </a:ext>
            </a:extLst>
          </p:cNvPr>
          <p:cNvSpPr/>
          <p:nvPr/>
        </p:nvSpPr>
        <p:spPr>
          <a:xfrm>
            <a:off x="306963" y="679010"/>
            <a:ext cx="6093837" cy="5619118"/>
          </a:xfrm>
          <a:custGeom>
            <a:avLst/>
            <a:gdLst>
              <a:gd name="connsiteX0" fmla="*/ 0 w 6093837"/>
              <a:gd name="connsiteY0" fmla="*/ 0 h 5619118"/>
              <a:gd name="connsiteX1" fmla="*/ 493047 w 6093837"/>
              <a:gd name="connsiteY1" fmla="*/ 0 h 5619118"/>
              <a:gd name="connsiteX2" fmla="*/ 1168909 w 6093837"/>
              <a:gd name="connsiteY2" fmla="*/ 0 h 5619118"/>
              <a:gd name="connsiteX3" fmla="*/ 1601017 w 6093837"/>
              <a:gd name="connsiteY3" fmla="*/ 0 h 5619118"/>
              <a:gd name="connsiteX4" fmla="*/ 1972187 w 6093837"/>
              <a:gd name="connsiteY4" fmla="*/ 0 h 5619118"/>
              <a:gd name="connsiteX5" fmla="*/ 2465234 w 6093837"/>
              <a:gd name="connsiteY5" fmla="*/ 0 h 5619118"/>
              <a:gd name="connsiteX6" fmla="*/ 2897343 w 6093837"/>
              <a:gd name="connsiteY6" fmla="*/ 0 h 5619118"/>
              <a:gd name="connsiteX7" fmla="*/ 3451328 w 6093837"/>
              <a:gd name="connsiteY7" fmla="*/ 0 h 5619118"/>
              <a:gd name="connsiteX8" fmla="*/ 3822498 w 6093837"/>
              <a:gd name="connsiteY8" fmla="*/ 0 h 5619118"/>
              <a:gd name="connsiteX9" fmla="*/ 4437421 w 6093837"/>
              <a:gd name="connsiteY9" fmla="*/ 0 h 5619118"/>
              <a:gd name="connsiteX10" fmla="*/ 5113283 w 6093837"/>
              <a:gd name="connsiteY10" fmla="*/ 0 h 5619118"/>
              <a:gd name="connsiteX11" fmla="*/ 5545392 w 6093837"/>
              <a:gd name="connsiteY11" fmla="*/ 0 h 5619118"/>
              <a:gd name="connsiteX12" fmla="*/ 6093837 w 6093837"/>
              <a:gd name="connsiteY12" fmla="*/ 0 h 5619118"/>
              <a:gd name="connsiteX13" fmla="*/ 6093837 w 6093837"/>
              <a:gd name="connsiteY13" fmla="*/ 393338 h 5619118"/>
              <a:gd name="connsiteX14" fmla="*/ 6093837 w 6093837"/>
              <a:gd name="connsiteY14" fmla="*/ 842868 h 5619118"/>
              <a:gd name="connsiteX15" fmla="*/ 6093837 w 6093837"/>
              <a:gd name="connsiteY15" fmla="*/ 1517162 h 5619118"/>
              <a:gd name="connsiteX16" fmla="*/ 6093837 w 6093837"/>
              <a:gd name="connsiteY16" fmla="*/ 1910500 h 5619118"/>
              <a:gd name="connsiteX17" fmla="*/ 6093837 w 6093837"/>
              <a:gd name="connsiteY17" fmla="*/ 2584794 h 5619118"/>
              <a:gd name="connsiteX18" fmla="*/ 6093837 w 6093837"/>
              <a:gd name="connsiteY18" fmla="*/ 2978133 h 5619118"/>
              <a:gd name="connsiteX19" fmla="*/ 6093837 w 6093837"/>
              <a:gd name="connsiteY19" fmla="*/ 3371471 h 5619118"/>
              <a:gd name="connsiteX20" fmla="*/ 6093837 w 6093837"/>
              <a:gd name="connsiteY20" fmla="*/ 3989574 h 5619118"/>
              <a:gd name="connsiteX21" fmla="*/ 6093837 w 6093837"/>
              <a:gd name="connsiteY21" fmla="*/ 4382912 h 5619118"/>
              <a:gd name="connsiteX22" fmla="*/ 6093837 w 6093837"/>
              <a:gd name="connsiteY22" fmla="*/ 4776250 h 5619118"/>
              <a:gd name="connsiteX23" fmla="*/ 6093837 w 6093837"/>
              <a:gd name="connsiteY23" fmla="*/ 5619118 h 5619118"/>
              <a:gd name="connsiteX24" fmla="*/ 5478913 w 6093837"/>
              <a:gd name="connsiteY24" fmla="*/ 5619118 h 5619118"/>
              <a:gd name="connsiteX25" fmla="*/ 4803052 w 6093837"/>
              <a:gd name="connsiteY25" fmla="*/ 5619118 h 5619118"/>
              <a:gd name="connsiteX26" fmla="*/ 4310005 w 6093837"/>
              <a:gd name="connsiteY26" fmla="*/ 5619118 h 5619118"/>
              <a:gd name="connsiteX27" fmla="*/ 3695081 w 6093837"/>
              <a:gd name="connsiteY27" fmla="*/ 5619118 h 5619118"/>
              <a:gd name="connsiteX28" fmla="*/ 3323911 w 6093837"/>
              <a:gd name="connsiteY28" fmla="*/ 5619118 h 5619118"/>
              <a:gd name="connsiteX29" fmla="*/ 2891803 w 6093837"/>
              <a:gd name="connsiteY29" fmla="*/ 5619118 h 5619118"/>
              <a:gd name="connsiteX30" fmla="*/ 2215941 w 6093837"/>
              <a:gd name="connsiteY30" fmla="*/ 5619118 h 5619118"/>
              <a:gd name="connsiteX31" fmla="*/ 1540079 w 6093837"/>
              <a:gd name="connsiteY31" fmla="*/ 5619118 h 5619118"/>
              <a:gd name="connsiteX32" fmla="*/ 1168909 w 6093837"/>
              <a:gd name="connsiteY32" fmla="*/ 5619118 h 5619118"/>
              <a:gd name="connsiteX33" fmla="*/ 797739 w 6093837"/>
              <a:gd name="connsiteY33" fmla="*/ 5619118 h 5619118"/>
              <a:gd name="connsiteX34" fmla="*/ 0 w 6093837"/>
              <a:gd name="connsiteY34" fmla="*/ 5619118 h 5619118"/>
              <a:gd name="connsiteX35" fmla="*/ 0 w 6093837"/>
              <a:gd name="connsiteY35" fmla="*/ 5057206 h 5619118"/>
              <a:gd name="connsiteX36" fmla="*/ 0 w 6093837"/>
              <a:gd name="connsiteY36" fmla="*/ 4551486 h 5619118"/>
              <a:gd name="connsiteX37" fmla="*/ 0 w 6093837"/>
              <a:gd name="connsiteY37" fmla="*/ 3989574 h 5619118"/>
              <a:gd name="connsiteX38" fmla="*/ 0 w 6093837"/>
              <a:gd name="connsiteY38" fmla="*/ 3540044 h 5619118"/>
              <a:gd name="connsiteX39" fmla="*/ 0 w 6093837"/>
              <a:gd name="connsiteY39" fmla="*/ 3034324 h 5619118"/>
              <a:gd name="connsiteX40" fmla="*/ 0 w 6093837"/>
              <a:gd name="connsiteY40" fmla="*/ 2416221 h 5619118"/>
              <a:gd name="connsiteX41" fmla="*/ 0 w 6093837"/>
              <a:gd name="connsiteY41" fmla="*/ 1741927 h 5619118"/>
              <a:gd name="connsiteX42" fmla="*/ 0 w 6093837"/>
              <a:gd name="connsiteY42" fmla="*/ 1292397 h 5619118"/>
              <a:gd name="connsiteX43" fmla="*/ 0 w 6093837"/>
              <a:gd name="connsiteY43" fmla="*/ 786677 h 5619118"/>
              <a:gd name="connsiteX44" fmla="*/ 0 w 6093837"/>
              <a:gd name="connsiteY44" fmla="*/ 0 h 5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093837" h="5619118" fill="none" extrusionOk="0">
                <a:moveTo>
                  <a:pt x="0" y="0"/>
                </a:moveTo>
                <a:cubicBezTo>
                  <a:pt x="160821" y="-19986"/>
                  <a:pt x="270494" y="54975"/>
                  <a:pt x="493047" y="0"/>
                </a:cubicBezTo>
                <a:cubicBezTo>
                  <a:pt x="715600" y="-54975"/>
                  <a:pt x="947810" y="32307"/>
                  <a:pt x="1168909" y="0"/>
                </a:cubicBezTo>
                <a:cubicBezTo>
                  <a:pt x="1390008" y="-32307"/>
                  <a:pt x="1507229" y="2594"/>
                  <a:pt x="1601017" y="0"/>
                </a:cubicBezTo>
                <a:cubicBezTo>
                  <a:pt x="1694805" y="-2594"/>
                  <a:pt x="1823526" y="7853"/>
                  <a:pt x="1972187" y="0"/>
                </a:cubicBezTo>
                <a:cubicBezTo>
                  <a:pt x="2120848" y="-7853"/>
                  <a:pt x="2324366" y="10056"/>
                  <a:pt x="2465234" y="0"/>
                </a:cubicBezTo>
                <a:cubicBezTo>
                  <a:pt x="2606102" y="-10056"/>
                  <a:pt x="2694352" y="26306"/>
                  <a:pt x="2897343" y="0"/>
                </a:cubicBezTo>
                <a:cubicBezTo>
                  <a:pt x="3100334" y="-26306"/>
                  <a:pt x="3258018" y="17221"/>
                  <a:pt x="3451328" y="0"/>
                </a:cubicBezTo>
                <a:cubicBezTo>
                  <a:pt x="3644638" y="-17221"/>
                  <a:pt x="3721527" y="36270"/>
                  <a:pt x="3822498" y="0"/>
                </a:cubicBezTo>
                <a:cubicBezTo>
                  <a:pt x="3923469" y="-36270"/>
                  <a:pt x="4192668" y="15957"/>
                  <a:pt x="4437421" y="0"/>
                </a:cubicBezTo>
                <a:cubicBezTo>
                  <a:pt x="4682174" y="-15957"/>
                  <a:pt x="4938921" y="58196"/>
                  <a:pt x="5113283" y="0"/>
                </a:cubicBezTo>
                <a:cubicBezTo>
                  <a:pt x="5287645" y="-58196"/>
                  <a:pt x="5352326" y="21128"/>
                  <a:pt x="5545392" y="0"/>
                </a:cubicBezTo>
                <a:cubicBezTo>
                  <a:pt x="5738458" y="-21128"/>
                  <a:pt x="5977508" y="37427"/>
                  <a:pt x="6093837" y="0"/>
                </a:cubicBezTo>
                <a:cubicBezTo>
                  <a:pt x="6115894" y="177921"/>
                  <a:pt x="6067612" y="211036"/>
                  <a:pt x="6093837" y="393338"/>
                </a:cubicBezTo>
                <a:cubicBezTo>
                  <a:pt x="6120062" y="575640"/>
                  <a:pt x="6058594" y="685118"/>
                  <a:pt x="6093837" y="842868"/>
                </a:cubicBezTo>
                <a:cubicBezTo>
                  <a:pt x="6129080" y="1000618"/>
                  <a:pt x="6084694" y="1323185"/>
                  <a:pt x="6093837" y="1517162"/>
                </a:cubicBezTo>
                <a:cubicBezTo>
                  <a:pt x="6102980" y="1711139"/>
                  <a:pt x="6066113" y="1765709"/>
                  <a:pt x="6093837" y="1910500"/>
                </a:cubicBezTo>
                <a:cubicBezTo>
                  <a:pt x="6121561" y="2055291"/>
                  <a:pt x="6081784" y="2375980"/>
                  <a:pt x="6093837" y="2584794"/>
                </a:cubicBezTo>
                <a:cubicBezTo>
                  <a:pt x="6105890" y="2793608"/>
                  <a:pt x="6082303" y="2810363"/>
                  <a:pt x="6093837" y="2978133"/>
                </a:cubicBezTo>
                <a:cubicBezTo>
                  <a:pt x="6105371" y="3145903"/>
                  <a:pt x="6053978" y="3201970"/>
                  <a:pt x="6093837" y="3371471"/>
                </a:cubicBezTo>
                <a:cubicBezTo>
                  <a:pt x="6133696" y="3540972"/>
                  <a:pt x="6042285" y="3702383"/>
                  <a:pt x="6093837" y="3989574"/>
                </a:cubicBezTo>
                <a:cubicBezTo>
                  <a:pt x="6145389" y="4276765"/>
                  <a:pt x="6079135" y="4241602"/>
                  <a:pt x="6093837" y="4382912"/>
                </a:cubicBezTo>
                <a:cubicBezTo>
                  <a:pt x="6108539" y="4524222"/>
                  <a:pt x="6080052" y="4695613"/>
                  <a:pt x="6093837" y="4776250"/>
                </a:cubicBezTo>
                <a:cubicBezTo>
                  <a:pt x="6107622" y="4856887"/>
                  <a:pt x="6073590" y="5330697"/>
                  <a:pt x="6093837" y="5619118"/>
                </a:cubicBezTo>
                <a:cubicBezTo>
                  <a:pt x="5803032" y="5639543"/>
                  <a:pt x="5784109" y="5560895"/>
                  <a:pt x="5478913" y="5619118"/>
                </a:cubicBezTo>
                <a:cubicBezTo>
                  <a:pt x="5173717" y="5677341"/>
                  <a:pt x="4995253" y="5613493"/>
                  <a:pt x="4803052" y="5619118"/>
                </a:cubicBezTo>
                <a:cubicBezTo>
                  <a:pt x="4610851" y="5624743"/>
                  <a:pt x="4430189" y="5618006"/>
                  <a:pt x="4310005" y="5619118"/>
                </a:cubicBezTo>
                <a:cubicBezTo>
                  <a:pt x="4189821" y="5620230"/>
                  <a:pt x="3869431" y="5576337"/>
                  <a:pt x="3695081" y="5619118"/>
                </a:cubicBezTo>
                <a:cubicBezTo>
                  <a:pt x="3520731" y="5661899"/>
                  <a:pt x="3489364" y="5617942"/>
                  <a:pt x="3323911" y="5619118"/>
                </a:cubicBezTo>
                <a:cubicBezTo>
                  <a:pt x="3158458" y="5620294"/>
                  <a:pt x="2995590" y="5603828"/>
                  <a:pt x="2891803" y="5619118"/>
                </a:cubicBezTo>
                <a:cubicBezTo>
                  <a:pt x="2788016" y="5634408"/>
                  <a:pt x="2459634" y="5539001"/>
                  <a:pt x="2215941" y="5619118"/>
                </a:cubicBezTo>
                <a:cubicBezTo>
                  <a:pt x="1972248" y="5699235"/>
                  <a:pt x="1723198" y="5568895"/>
                  <a:pt x="1540079" y="5619118"/>
                </a:cubicBezTo>
                <a:cubicBezTo>
                  <a:pt x="1356960" y="5669341"/>
                  <a:pt x="1339800" y="5607046"/>
                  <a:pt x="1168909" y="5619118"/>
                </a:cubicBezTo>
                <a:cubicBezTo>
                  <a:pt x="998018" y="5631190"/>
                  <a:pt x="933378" y="5594068"/>
                  <a:pt x="797739" y="5619118"/>
                </a:cubicBezTo>
                <a:cubicBezTo>
                  <a:pt x="662100" y="5644168"/>
                  <a:pt x="230109" y="5617305"/>
                  <a:pt x="0" y="5619118"/>
                </a:cubicBezTo>
                <a:cubicBezTo>
                  <a:pt x="-58432" y="5439699"/>
                  <a:pt x="3286" y="5275143"/>
                  <a:pt x="0" y="5057206"/>
                </a:cubicBezTo>
                <a:cubicBezTo>
                  <a:pt x="-3286" y="4839269"/>
                  <a:pt x="2189" y="4756466"/>
                  <a:pt x="0" y="4551486"/>
                </a:cubicBezTo>
                <a:cubicBezTo>
                  <a:pt x="-2189" y="4346506"/>
                  <a:pt x="11583" y="4215634"/>
                  <a:pt x="0" y="3989574"/>
                </a:cubicBezTo>
                <a:cubicBezTo>
                  <a:pt x="-11583" y="3763514"/>
                  <a:pt x="51380" y="3727760"/>
                  <a:pt x="0" y="3540044"/>
                </a:cubicBezTo>
                <a:cubicBezTo>
                  <a:pt x="-51380" y="3352328"/>
                  <a:pt x="50356" y="3208758"/>
                  <a:pt x="0" y="3034324"/>
                </a:cubicBezTo>
                <a:cubicBezTo>
                  <a:pt x="-50356" y="2859890"/>
                  <a:pt x="11669" y="2612997"/>
                  <a:pt x="0" y="2416221"/>
                </a:cubicBezTo>
                <a:cubicBezTo>
                  <a:pt x="-11669" y="2219445"/>
                  <a:pt x="60794" y="1939916"/>
                  <a:pt x="0" y="1741927"/>
                </a:cubicBezTo>
                <a:cubicBezTo>
                  <a:pt x="-60794" y="1543938"/>
                  <a:pt x="10503" y="1447959"/>
                  <a:pt x="0" y="1292397"/>
                </a:cubicBezTo>
                <a:cubicBezTo>
                  <a:pt x="-10503" y="1136835"/>
                  <a:pt x="24179" y="927563"/>
                  <a:pt x="0" y="786677"/>
                </a:cubicBezTo>
                <a:cubicBezTo>
                  <a:pt x="-24179" y="645791"/>
                  <a:pt x="61923" y="190221"/>
                  <a:pt x="0" y="0"/>
                </a:cubicBezTo>
                <a:close/>
              </a:path>
              <a:path w="6093837" h="5619118" stroke="0" extrusionOk="0">
                <a:moveTo>
                  <a:pt x="0" y="0"/>
                </a:moveTo>
                <a:cubicBezTo>
                  <a:pt x="214090" y="-13875"/>
                  <a:pt x="441554" y="2024"/>
                  <a:pt x="675862" y="0"/>
                </a:cubicBezTo>
                <a:cubicBezTo>
                  <a:pt x="910170" y="-2024"/>
                  <a:pt x="970647" y="25637"/>
                  <a:pt x="1107970" y="0"/>
                </a:cubicBezTo>
                <a:cubicBezTo>
                  <a:pt x="1245293" y="-25637"/>
                  <a:pt x="1486877" y="12970"/>
                  <a:pt x="1661956" y="0"/>
                </a:cubicBezTo>
                <a:cubicBezTo>
                  <a:pt x="1837035" y="-12970"/>
                  <a:pt x="2103904" y="70770"/>
                  <a:pt x="2337817" y="0"/>
                </a:cubicBezTo>
                <a:cubicBezTo>
                  <a:pt x="2571730" y="-70770"/>
                  <a:pt x="2678211" y="47486"/>
                  <a:pt x="2830864" y="0"/>
                </a:cubicBezTo>
                <a:cubicBezTo>
                  <a:pt x="2983517" y="-47486"/>
                  <a:pt x="3064814" y="38525"/>
                  <a:pt x="3262973" y="0"/>
                </a:cubicBezTo>
                <a:cubicBezTo>
                  <a:pt x="3461132" y="-38525"/>
                  <a:pt x="3646350" y="69063"/>
                  <a:pt x="3877896" y="0"/>
                </a:cubicBezTo>
                <a:cubicBezTo>
                  <a:pt x="4109442" y="-69063"/>
                  <a:pt x="4126574" y="27828"/>
                  <a:pt x="4249066" y="0"/>
                </a:cubicBezTo>
                <a:cubicBezTo>
                  <a:pt x="4371558" y="-27828"/>
                  <a:pt x="4778573" y="68565"/>
                  <a:pt x="4924928" y="0"/>
                </a:cubicBezTo>
                <a:cubicBezTo>
                  <a:pt x="5071283" y="-68565"/>
                  <a:pt x="5155872" y="36850"/>
                  <a:pt x="5357037" y="0"/>
                </a:cubicBezTo>
                <a:cubicBezTo>
                  <a:pt x="5558202" y="-36850"/>
                  <a:pt x="5892183" y="71748"/>
                  <a:pt x="6093837" y="0"/>
                </a:cubicBezTo>
                <a:cubicBezTo>
                  <a:pt x="6124931" y="323005"/>
                  <a:pt x="6025261" y="483801"/>
                  <a:pt x="6093837" y="674294"/>
                </a:cubicBezTo>
                <a:cubicBezTo>
                  <a:pt x="6162413" y="864787"/>
                  <a:pt x="6046203" y="1067437"/>
                  <a:pt x="6093837" y="1236206"/>
                </a:cubicBezTo>
                <a:cubicBezTo>
                  <a:pt x="6141471" y="1404975"/>
                  <a:pt x="6078495" y="1526213"/>
                  <a:pt x="6093837" y="1629544"/>
                </a:cubicBezTo>
                <a:cubicBezTo>
                  <a:pt x="6109179" y="1732875"/>
                  <a:pt x="6089678" y="2016795"/>
                  <a:pt x="6093837" y="2191456"/>
                </a:cubicBezTo>
                <a:cubicBezTo>
                  <a:pt x="6097996" y="2366117"/>
                  <a:pt x="6069090" y="2483854"/>
                  <a:pt x="6093837" y="2753368"/>
                </a:cubicBezTo>
                <a:cubicBezTo>
                  <a:pt x="6118584" y="3022882"/>
                  <a:pt x="6067975" y="3139007"/>
                  <a:pt x="6093837" y="3427662"/>
                </a:cubicBezTo>
                <a:cubicBezTo>
                  <a:pt x="6119699" y="3716317"/>
                  <a:pt x="6063723" y="3747020"/>
                  <a:pt x="6093837" y="4045765"/>
                </a:cubicBezTo>
                <a:cubicBezTo>
                  <a:pt x="6123951" y="4344510"/>
                  <a:pt x="6045297" y="4368750"/>
                  <a:pt x="6093837" y="4607677"/>
                </a:cubicBezTo>
                <a:cubicBezTo>
                  <a:pt x="6142377" y="4846604"/>
                  <a:pt x="5997797" y="5356631"/>
                  <a:pt x="6093837" y="5619118"/>
                </a:cubicBezTo>
                <a:cubicBezTo>
                  <a:pt x="5866171" y="5633755"/>
                  <a:pt x="5627852" y="5573958"/>
                  <a:pt x="5417975" y="5619118"/>
                </a:cubicBezTo>
                <a:cubicBezTo>
                  <a:pt x="5208098" y="5664278"/>
                  <a:pt x="5082814" y="5593654"/>
                  <a:pt x="4803052" y="5619118"/>
                </a:cubicBezTo>
                <a:cubicBezTo>
                  <a:pt x="4523290" y="5644582"/>
                  <a:pt x="4431939" y="5567154"/>
                  <a:pt x="4310005" y="5619118"/>
                </a:cubicBezTo>
                <a:cubicBezTo>
                  <a:pt x="4188071" y="5671082"/>
                  <a:pt x="3960853" y="5590099"/>
                  <a:pt x="3816958" y="5619118"/>
                </a:cubicBezTo>
                <a:cubicBezTo>
                  <a:pt x="3673063" y="5648137"/>
                  <a:pt x="3548009" y="5563197"/>
                  <a:pt x="3323911" y="5619118"/>
                </a:cubicBezTo>
                <a:cubicBezTo>
                  <a:pt x="3099813" y="5675039"/>
                  <a:pt x="3093229" y="5579369"/>
                  <a:pt x="2952741" y="5619118"/>
                </a:cubicBezTo>
                <a:cubicBezTo>
                  <a:pt x="2812253" y="5658867"/>
                  <a:pt x="2593109" y="5598191"/>
                  <a:pt x="2459694" y="5619118"/>
                </a:cubicBezTo>
                <a:cubicBezTo>
                  <a:pt x="2326279" y="5640045"/>
                  <a:pt x="2078386" y="5576258"/>
                  <a:pt x="1905709" y="5619118"/>
                </a:cubicBezTo>
                <a:cubicBezTo>
                  <a:pt x="1733032" y="5661978"/>
                  <a:pt x="1566052" y="5569148"/>
                  <a:pt x="1412662" y="5619118"/>
                </a:cubicBezTo>
                <a:cubicBezTo>
                  <a:pt x="1259272" y="5669088"/>
                  <a:pt x="1108403" y="5592069"/>
                  <a:pt x="919615" y="5619118"/>
                </a:cubicBezTo>
                <a:cubicBezTo>
                  <a:pt x="730827" y="5646167"/>
                  <a:pt x="450720" y="5609618"/>
                  <a:pt x="0" y="5619118"/>
                </a:cubicBezTo>
                <a:cubicBezTo>
                  <a:pt x="-18517" y="5493685"/>
                  <a:pt x="22920" y="5370289"/>
                  <a:pt x="0" y="5169589"/>
                </a:cubicBezTo>
                <a:cubicBezTo>
                  <a:pt x="-22920" y="4968889"/>
                  <a:pt x="28563" y="4853282"/>
                  <a:pt x="0" y="4663868"/>
                </a:cubicBezTo>
                <a:cubicBezTo>
                  <a:pt x="-28563" y="4474454"/>
                  <a:pt x="22257" y="4425895"/>
                  <a:pt x="0" y="4214339"/>
                </a:cubicBezTo>
                <a:cubicBezTo>
                  <a:pt x="-22257" y="4002783"/>
                  <a:pt x="17705" y="3950394"/>
                  <a:pt x="0" y="3821000"/>
                </a:cubicBezTo>
                <a:cubicBezTo>
                  <a:pt x="-17705" y="3691606"/>
                  <a:pt x="65719" y="3380173"/>
                  <a:pt x="0" y="3259088"/>
                </a:cubicBezTo>
                <a:cubicBezTo>
                  <a:pt x="-65719" y="3138003"/>
                  <a:pt x="25342" y="2886655"/>
                  <a:pt x="0" y="2584794"/>
                </a:cubicBezTo>
                <a:cubicBezTo>
                  <a:pt x="-25342" y="2282933"/>
                  <a:pt x="28665" y="2262619"/>
                  <a:pt x="0" y="2079074"/>
                </a:cubicBezTo>
                <a:cubicBezTo>
                  <a:pt x="-28665" y="1895529"/>
                  <a:pt x="8654" y="1742727"/>
                  <a:pt x="0" y="1629544"/>
                </a:cubicBezTo>
                <a:cubicBezTo>
                  <a:pt x="-8654" y="1516361"/>
                  <a:pt x="65246" y="1201512"/>
                  <a:pt x="0" y="1067632"/>
                </a:cubicBezTo>
                <a:cubicBezTo>
                  <a:pt x="-65246" y="933752"/>
                  <a:pt x="14708" y="30374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068214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Q4: Who is legally responsible for registering the product in China?</a:t>
            </a:r>
            <a:endParaRPr lang="en-US" altLang="zh-CN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15000"/>
              </a:lnSpc>
            </a:pP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15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A: The registration must be submitted by a legal entity physically located in China.</a:t>
            </a:r>
          </a:p>
          <a:p>
            <a:pPr>
              <a:lnSpc>
                <a:spcPct val="115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This can be your:</a:t>
            </a:r>
            <a:endParaRPr lang="en-US" altLang="zh-CN" sz="20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solidFill>
                  <a:schemeClr val="tx1"/>
                </a:solidFill>
              </a:rPr>
              <a:t>Local subsidiary</a:t>
            </a: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solidFill>
                  <a:schemeClr val="tx1"/>
                </a:solidFill>
              </a:rPr>
              <a:t>Official importer</a:t>
            </a: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>
                <a:solidFill>
                  <a:schemeClr val="tx1"/>
                </a:solidFill>
              </a:rPr>
              <a:t>Authorized representative</a:t>
            </a:r>
          </a:p>
          <a:p>
            <a:pPr>
              <a:lnSpc>
                <a:spcPct val="115000"/>
              </a:lnSpc>
            </a:pPr>
            <a:endParaRPr lang="en-US" altLang="zh-CN" sz="2000" b="1" dirty="0">
              <a:solidFill>
                <a:schemeClr val="tx1"/>
              </a:solidFill>
            </a:endParaRPr>
          </a:p>
          <a:p>
            <a:pPr>
              <a:lnSpc>
                <a:spcPct val="115000"/>
              </a:lnSpc>
            </a:pPr>
            <a:r>
              <a:rPr lang="en-US" altLang="zh-CN" sz="2000" b="1" dirty="0">
                <a:solidFill>
                  <a:schemeClr val="tx1"/>
                </a:solidFill>
              </a:rPr>
              <a:t>The parent company in Europe cannot directly register the product in the Chinese system. Ensuring you have a compliant local entity is a mandatory step for market access.</a:t>
            </a:r>
          </a:p>
          <a:p>
            <a:pPr>
              <a:lnSpc>
                <a:spcPct val="115000"/>
              </a:lnSpc>
            </a:pP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596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93559-DCAB-B621-7833-8803977A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E424382-7316-FADE-310B-E80323EA2649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C88E1B-E934-0BF1-EDCA-37CFA4D583D7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4E7109F-4163-9D58-AE13-0CFDA22C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The </a:t>
            </a:r>
            <a:r>
              <a:rPr lang="en-US" altLang="zh-CN" sz="2800" b="1" dirty="0">
                <a:solidFill>
                  <a:srgbClr val="70AD47">
                    <a:lumMod val="50000"/>
                  </a:srgbClr>
                </a:solidFill>
                <a:latin typeface="Calibri"/>
                <a:cs typeface="+mn-cs"/>
              </a:rPr>
              <a:t>Compliance Roadmap-Summary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EB08F6A9-99FD-38D7-23C1-53C6092B097E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0F81688C-CA3C-CAD7-9C12-08CEBAD23AC5}"/>
              </a:ext>
            </a:extLst>
          </p:cNvPr>
          <p:cNvSpPr/>
          <p:nvPr/>
        </p:nvSpPr>
        <p:spPr>
          <a:xfrm>
            <a:off x="1075466" y="1001786"/>
            <a:ext cx="10041068" cy="47457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Confirm First: Check the Directory to confirm product category and applicable rules.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Execute Precisely: Test with a compliant lab, ensure authentic data, produce labels correctly.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chemeClr val="accent6">
                    <a:lumMod val="50000"/>
                  </a:schemeClr>
                </a:solidFill>
              </a:rPr>
              <a:t>Remain Accountable: Complete the Label registration, accept market supervision, and adapt to changes proactively.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endParaRPr lang="en-US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21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A505B2F-5E27-82EB-8719-5AF3BE990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361C7C5-1DB7-68B1-900D-CABB03AA2506}"/>
              </a:ext>
            </a:extLst>
          </p:cNvPr>
          <p:cNvSpPr/>
          <p:nvPr/>
        </p:nvSpPr>
        <p:spPr>
          <a:xfrm>
            <a:off x="-1" y="0"/>
            <a:ext cx="1230923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A3D3B85-FEB1-45B6-B189-317E55A3F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25" y="2515394"/>
            <a:ext cx="1641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1500" b="1" i="1" dirty="0">
                <a:solidFill>
                  <a:srgbClr val="197519"/>
                </a:solidFill>
              </a:rPr>
              <a:t>05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933F3AA-CCF3-002E-12B7-9B7B953AA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057" y="3267159"/>
            <a:ext cx="72958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197519"/>
                </a:solidFill>
              </a:rPr>
              <a:t>Conclusion</a:t>
            </a:r>
            <a:endParaRPr lang="zh-CN" altLang="en-US" sz="3600" b="1" dirty="0">
              <a:solidFill>
                <a:srgbClr val="197519"/>
              </a:solidFill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1C3BD8A9-4D9B-0B96-7441-F5779056F4C1}"/>
              </a:ext>
            </a:extLst>
          </p:cNvPr>
          <p:cNvSpPr>
            <a:spLocks noChangeArrowheads="1"/>
          </p:cNvSpPr>
          <p:nvPr/>
        </p:nvSpPr>
        <p:spPr bwMode="auto">
          <a:xfrm rot="9233090">
            <a:off x="9509125" y="2454275"/>
            <a:ext cx="266700" cy="230188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EC4CE996-C5F3-F013-7C8D-08204C6B9559}"/>
              </a:ext>
            </a:extLst>
          </p:cNvPr>
          <p:cNvSpPr>
            <a:spLocks noChangeArrowheads="1"/>
          </p:cNvSpPr>
          <p:nvPr/>
        </p:nvSpPr>
        <p:spPr bwMode="auto">
          <a:xfrm rot="-6030424">
            <a:off x="9044755" y="2807186"/>
            <a:ext cx="396875" cy="342900"/>
          </a:xfrm>
          <a:prstGeom prst="triangle">
            <a:avLst>
              <a:gd name="adj" fmla="val 50000"/>
            </a:avLst>
          </a:prstGeom>
          <a:solidFill>
            <a:srgbClr val="30903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B26C1342-5BF1-2AEC-2ADA-C2B5DCDDC3E7}"/>
              </a:ext>
            </a:extLst>
          </p:cNvPr>
          <p:cNvSpPr>
            <a:spLocks noChangeArrowheads="1"/>
          </p:cNvSpPr>
          <p:nvPr/>
        </p:nvSpPr>
        <p:spPr bwMode="auto">
          <a:xfrm rot="-228606">
            <a:off x="9024938" y="1804988"/>
            <a:ext cx="266700" cy="230187"/>
          </a:xfrm>
          <a:prstGeom prst="triangle">
            <a:avLst>
              <a:gd name="adj" fmla="val 50000"/>
            </a:avLst>
          </a:prstGeom>
          <a:solidFill>
            <a:srgbClr val="2B7E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18C81BC-7AB8-784B-1228-4D21C415B210}"/>
              </a:ext>
            </a:extLst>
          </p:cNvPr>
          <p:cNvGrpSpPr>
            <a:grpSpLocks/>
          </p:cNvGrpSpPr>
          <p:nvPr/>
        </p:nvGrpSpPr>
        <p:grpSpPr bwMode="auto">
          <a:xfrm>
            <a:off x="9934575" y="3132138"/>
            <a:ext cx="1435100" cy="1309687"/>
            <a:chOff x="9933940" y="3132138"/>
            <a:chExt cx="1435100" cy="1309686"/>
          </a:xfrm>
        </p:grpSpPr>
        <p:sp>
          <p:nvSpPr>
            <p:cNvPr id="7176" name="等腰三角形 22">
              <a:extLst>
                <a:ext uri="{FF2B5EF4-FFF2-40B4-BE49-F238E27FC236}">
                  <a16:creationId xmlns:a16="http://schemas.microsoft.com/office/drawing/2014/main" id="{966237AA-919A-7BEC-D2D9-58C0EACB30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687839">
              <a:off x="9933940" y="3427412"/>
              <a:ext cx="1176338" cy="1014412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rgbClr val="19751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C20F"/>
                </a:solidFill>
                <a:latin typeface="Calibri" pitchFamily="34" charset="0"/>
                <a:ea typeface="幼圆" pitchFamily="49" charset="-122"/>
              </a:endParaRPr>
            </a:p>
          </p:txBody>
        </p:sp>
        <p:grpSp>
          <p:nvGrpSpPr>
            <p:cNvPr id="7177" name="组合 2">
              <a:extLst>
                <a:ext uri="{FF2B5EF4-FFF2-40B4-BE49-F238E27FC236}">
                  <a16:creationId xmlns:a16="http://schemas.microsoft.com/office/drawing/2014/main" id="{00094A43-862A-7D24-A2AF-C148DB773E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65703" y="3132138"/>
              <a:ext cx="1303337" cy="1279524"/>
              <a:chOff x="10065703" y="3132138"/>
              <a:chExt cx="1303337" cy="1279524"/>
            </a:xfrm>
          </p:grpSpPr>
          <p:sp>
            <p:nvSpPr>
              <p:cNvPr id="7178" name="等腰三角形 21">
                <a:extLst>
                  <a:ext uri="{FF2B5EF4-FFF2-40B4-BE49-F238E27FC236}">
                    <a16:creationId xmlns:a16="http://schemas.microsoft.com/office/drawing/2014/main" id="{B267934A-14DF-4B7D-5777-AACC2C1E1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687839">
                <a:off x="10065703" y="3487738"/>
                <a:ext cx="944562" cy="815975"/>
              </a:xfrm>
              <a:prstGeom prst="triangle">
                <a:avLst>
                  <a:gd name="adj" fmla="val 50000"/>
                </a:avLst>
              </a:prstGeom>
              <a:solidFill>
                <a:srgbClr val="197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  <a:latin typeface="Calibri" pitchFamily="34" charset="0"/>
                  <a:ea typeface="幼圆" pitchFamily="49" charset="-122"/>
                </a:endParaRPr>
              </a:p>
            </p:txBody>
          </p:sp>
          <p:grpSp>
            <p:nvGrpSpPr>
              <p:cNvPr id="7179" name="组合 1">
                <a:extLst>
                  <a:ext uri="{FF2B5EF4-FFF2-40B4-BE49-F238E27FC236}">
                    <a16:creationId xmlns:a16="http://schemas.microsoft.com/office/drawing/2014/main" id="{E1D190A6-04D8-FBEF-932A-1C6EB896D9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165715" y="3132138"/>
                <a:ext cx="1203325" cy="1279524"/>
                <a:chOff x="10165715" y="3132138"/>
                <a:chExt cx="1203325" cy="1279524"/>
              </a:xfrm>
            </p:grpSpPr>
            <p:sp>
              <p:nvSpPr>
                <p:cNvPr id="7180" name="椭圆 23">
                  <a:extLst>
                    <a:ext uri="{FF2B5EF4-FFF2-40B4-BE49-F238E27FC236}">
                      <a16:creationId xmlns:a16="http://schemas.microsoft.com/office/drawing/2014/main" id="{7D8D668D-F0EB-F905-52F1-79C23112AA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1254740" y="37925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1" name="椭圆 24">
                  <a:extLst>
                    <a:ext uri="{FF2B5EF4-FFF2-40B4-BE49-F238E27FC236}">
                      <a16:creationId xmlns:a16="http://schemas.microsoft.com/office/drawing/2014/main" id="{8A57731B-F350-006A-53EE-8E7480CC8C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165715" y="4295774"/>
                  <a:ext cx="115888" cy="115888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  <p:sp>
              <p:nvSpPr>
                <p:cNvPr id="7182" name="椭圆 25">
                  <a:extLst>
                    <a:ext uri="{FF2B5EF4-FFF2-40B4-BE49-F238E27FC236}">
                      <a16:creationId xmlns:a16="http://schemas.microsoft.com/office/drawing/2014/main" id="{311E804F-D6FF-372D-EBDB-F334E48261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110320">
                  <a:off x="10283190" y="3132138"/>
                  <a:ext cx="114300" cy="115887"/>
                </a:xfrm>
                <a:prstGeom prst="ellipse">
                  <a:avLst/>
                </a:prstGeom>
                <a:solidFill>
                  <a:srgbClr val="1975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  <a:ea typeface="幼圆" pitchFamily="49" charset="-122"/>
                  </a:endParaRPr>
                </a:p>
              </p:txBody>
            </p:sp>
          </p:grpSp>
        </p:grpSp>
      </p:grp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5BD8C4F2-5895-7B68-9CE2-7B07116062BD}"/>
              </a:ext>
            </a:extLst>
          </p:cNvPr>
          <p:cNvSpPr>
            <a:spLocks noChangeArrowheads="1"/>
          </p:cNvSpPr>
          <p:nvPr/>
        </p:nvSpPr>
        <p:spPr bwMode="auto">
          <a:xfrm rot="-3389783">
            <a:off x="8616157" y="2162969"/>
            <a:ext cx="127000" cy="109537"/>
          </a:xfrm>
          <a:prstGeom prst="triangle">
            <a:avLst>
              <a:gd name="adj" fmla="val 50000"/>
            </a:avLst>
          </a:prstGeom>
          <a:solidFill>
            <a:srgbClr val="5EA45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A91CB2F6-3A81-95A0-F924-B123DD1BB12E}"/>
              </a:ext>
            </a:extLst>
          </p:cNvPr>
          <p:cNvSpPr>
            <a:spLocks noChangeArrowheads="1"/>
          </p:cNvSpPr>
          <p:nvPr/>
        </p:nvSpPr>
        <p:spPr bwMode="auto">
          <a:xfrm rot="8748521">
            <a:off x="8974138" y="2314575"/>
            <a:ext cx="128587" cy="109538"/>
          </a:xfrm>
          <a:prstGeom prst="triangle">
            <a:avLst>
              <a:gd name="adj" fmla="val 50000"/>
            </a:avLst>
          </a:prstGeom>
          <a:solidFill>
            <a:srgbClr val="55955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C20F"/>
              </a:solidFill>
              <a:latin typeface="Calibri" pitchFamily="34" charset="0"/>
              <a:ea typeface="幼圆" pitchFamily="49" charset="-122"/>
            </a:endParaRPr>
          </a:p>
        </p:txBody>
      </p:sp>
      <p:cxnSp>
        <p:nvCxnSpPr>
          <p:cNvPr id="2063" name="Straight Connector 13">
            <a:extLst>
              <a:ext uri="{FF2B5EF4-FFF2-40B4-BE49-F238E27FC236}">
                <a16:creationId xmlns:a16="http://schemas.microsoft.com/office/drawing/2014/main" id="{FAD628C7-0F65-6D31-D6C4-B0B98320F79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417638" y="4110038"/>
            <a:ext cx="7208837" cy="0"/>
          </a:xfrm>
          <a:prstGeom prst="line">
            <a:avLst/>
          </a:prstGeom>
          <a:noFill/>
          <a:ln w="19050" cap="sq">
            <a:solidFill>
              <a:srgbClr val="197519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63077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7E63-8D6A-82DB-C4C5-DAA4FFFB9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6446B33-6411-5AC5-3856-B5502D5C1554}"/>
              </a:ext>
            </a:extLst>
          </p:cNvPr>
          <p:cNvSpPr/>
          <p:nvPr/>
        </p:nvSpPr>
        <p:spPr>
          <a:xfrm>
            <a:off x="0" y="-108641"/>
            <a:ext cx="12192000" cy="6966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1015C5-7478-E02A-D596-2ABD6BE96468}"/>
              </a:ext>
            </a:extLst>
          </p:cNvPr>
          <p:cNvSpPr/>
          <p:nvPr/>
        </p:nvSpPr>
        <p:spPr>
          <a:xfrm>
            <a:off x="0" y="-108642"/>
            <a:ext cx="12192000" cy="67901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180ACBD-A8D7-03A5-82F0-B050909A3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23" y="0"/>
            <a:ext cx="10515600" cy="467793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5. Conclusion-Beyond Compliance - Creating Value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FC01A3FA-2C86-5045-5CED-DD99193E41EF}"/>
              </a:ext>
            </a:extLst>
          </p:cNvPr>
          <p:cNvSpPr/>
          <p:nvPr/>
        </p:nvSpPr>
        <p:spPr>
          <a:xfrm>
            <a:off x="124644" y="6365712"/>
            <a:ext cx="2999847" cy="4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EFF79904-AB7B-B2C7-2722-BC15A596E7F2}"/>
              </a:ext>
            </a:extLst>
          </p:cNvPr>
          <p:cNvSpPr/>
          <p:nvPr/>
        </p:nvSpPr>
        <p:spPr>
          <a:xfrm>
            <a:off x="1075466" y="1001786"/>
            <a:ext cx="10041068" cy="47457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accent6">
                    <a:lumMod val="50000"/>
                  </a:schemeClr>
                </a:solidFill>
              </a:rPr>
              <a:t>Meeting Regulatory Requirements: 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</a:rPr>
              <a:t>Successfully completing the filing process is a fundamental obligation for the legal sale of products.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CN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accent6">
                    <a:lumMod val="50000"/>
                  </a:schemeClr>
                </a:solidFill>
              </a:rPr>
              <a:t>Enhancing Brand Image: 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</a:rPr>
              <a:t>It demonstrates a company's commitment to energy conservation and environmental protection, strengthening consumer trust and brand reputation.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CN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accent6">
                    <a:lumMod val="50000"/>
                  </a:schemeClr>
                </a:solidFill>
              </a:rPr>
              <a:t>Promoting Market Fairness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</a:rPr>
              <a:t>: A unified energy efficiency label provides consumers with clear decision-making information, maintaining a fair competitive market environment.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CN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chemeClr val="accent6">
                    <a:lumMod val="50000"/>
                  </a:schemeClr>
                </a:solidFill>
              </a:rPr>
              <a:t>Driving Green Innovation: 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</a:rPr>
              <a:t>It incentivizes manufacturers to continuously improve product energy efficiency, contributing to global sustainable development.</a:t>
            </a:r>
            <a:endParaRPr lang="en-US" altLang="zh-CN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76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53767-E6E1-6A4A-3225-D9FB6AE0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06474"/>
          </a:xfrm>
        </p:spPr>
        <p:txBody>
          <a:bodyPr/>
          <a:lstStyle/>
          <a:p>
            <a:r>
              <a:rPr lang="en-GB" altLang="zh-CN" sz="2800" dirty="0">
                <a:hlinkClick r:id="rId2"/>
              </a:rPr>
              <a:t>China Energy Efficiency </a:t>
            </a:r>
            <a:r>
              <a:rPr lang="en-GB" altLang="zh-CN" sz="2800" dirty="0" err="1">
                <a:hlinkClick r:id="rId2"/>
              </a:rPr>
              <a:t>Lable</a:t>
            </a:r>
            <a:r>
              <a:rPr lang="en-GB" altLang="zh-CN" sz="2800" dirty="0">
                <a:hlinkClick r:id="rId2"/>
              </a:rPr>
              <a:t> Website - </a:t>
            </a:r>
            <a:r>
              <a:rPr lang="zh-CN" altLang="en-US" sz="2800" dirty="0">
                <a:hlinkClick r:id="rId2"/>
              </a:rPr>
              <a:t>中国能效标识网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CCF0C-C0B9-474E-6852-3C75C06668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25" b="4030"/>
          <a:stretch>
            <a:fillRect/>
          </a:stretch>
        </p:blipFill>
        <p:spPr>
          <a:xfrm>
            <a:off x="1219908" y="1262099"/>
            <a:ext cx="9327589" cy="475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828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21193842" flipH="1">
            <a:off x="803275" y="3829050"/>
            <a:ext cx="1209675" cy="311150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509963" y="819150"/>
            <a:ext cx="5383212" cy="5383213"/>
            <a:chOff x="3510653" y="819764"/>
            <a:chExt cx="5383162" cy="5383162"/>
          </a:xfrm>
        </p:grpSpPr>
        <p:sp>
          <p:nvSpPr>
            <p:cNvPr id="9" name="椭圆 8"/>
            <p:cNvSpPr/>
            <p:nvPr/>
          </p:nvSpPr>
          <p:spPr>
            <a:xfrm>
              <a:off x="3605902" y="915013"/>
              <a:ext cx="5192664" cy="5192664"/>
            </a:xfrm>
            <a:prstGeom prst="ellipse">
              <a:avLst/>
            </a:prstGeom>
            <a:solidFill>
              <a:srgbClr val="1975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0" name="Oval 8_1"/>
            <p:cNvSpPr/>
            <p:nvPr/>
          </p:nvSpPr>
          <p:spPr>
            <a:xfrm>
              <a:off x="3510653" y="819764"/>
              <a:ext cx="5383162" cy="5383162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  <p:sp>
        <p:nvSpPr>
          <p:cNvPr id="15" name="等腰三角形 14"/>
          <p:cNvSpPr/>
          <p:nvPr/>
        </p:nvSpPr>
        <p:spPr>
          <a:xfrm rot="3183980" flipH="1">
            <a:off x="10719594" y="4098132"/>
            <a:ext cx="846137" cy="666750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3" name="等腰三角形 22"/>
          <p:cNvSpPr/>
          <p:nvPr/>
        </p:nvSpPr>
        <p:spPr>
          <a:xfrm rot="3183980" flipH="1">
            <a:off x="2375694" y="3318669"/>
            <a:ext cx="176212" cy="152400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4" name="等腰三角形 23"/>
          <p:cNvSpPr/>
          <p:nvPr/>
        </p:nvSpPr>
        <p:spPr>
          <a:xfrm rot="6200158" flipH="1" flipV="1">
            <a:off x="1385888" y="1203325"/>
            <a:ext cx="155575" cy="1374775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5" name="等腰三角形 24"/>
          <p:cNvSpPr/>
          <p:nvPr/>
        </p:nvSpPr>
        <p:spPr>
          <a:xfrm rot="6315786" flipH="1" flipV="1">
            <a:off x="2879725" y="1503363"/>
            <a:ext cx="430213" cy="376237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6" name="等腰三角形 25"/>
          <p:cNvSpPr/>
          <p:nvPr/>
        </p:nvSpPr>
        <p:spPr>
          <a:xfrm rot="5872073" flipH="1">
            <a:off x="1517650" y="2898775"/>
            <a:ext cx="635000" cy="127000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7" name="等腰三角形 26"/>
          <p:cNvSpPr/>
          <p:nvPr/>
        </p:nvSpPr>
        <p:spPr>
          <a:xfrm rot="1864198" flipH="1">
            <a:off x="9001125" y="5603875"/>
            <a:ext cx="430213" cy="371475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8893175" y="-1206500"/>
            <a:ext cx="2643188" cy="2641600"/>
          </a:xfrm>
          <a:prstGeom prst="line">
            <a:avLst/>
          </a:prstGeom>
          <a:ln w="31750">
            <a:solidFill>
              <a:srgbClr val="1975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8294688" y="-774700"/>
            <a:ext cx="2209800" cy="2209800"/>
          </a:xfrm>
          <a:prstGeom prst="line">
            <a:avLst/>
          </a:prstGeom>
          <a:ln w="31750">
            <a:solidFill>
              <a:srgbClr val="1975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1177925" y="5576888"/>
            <a:ext cx="2571750" cy="2487612"/>
          </a:xfrm>
          <a:prstGeom prst="line">
            <a:avLst/>
          </a:prstGeom>
          <a:ln w="31750">
            <a:solidFill>
              <a:srgbClr val="1975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579438" y="5892800"/>
            <a:ext cx="2251075" cy="2171700"/>
          </a:xfrm>
          <a:prstGeom prst="line">
            <a:avLst/>
          </a:prstGeom>
          <a:ln w="31750">
            <a:solidFill>
              <a:srgbClr val="1975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等腰三角形 35"/>
          <p:cNvSpPr/>
          <p:nvPr/>
        </p:nvSpPr>
        <p:spPr>
          <a:xfrm rot="3183980" flipH="1">
            <a:off x="1797051" y="681037"/>
            <a:ext cx="531812" cy="195263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7" name="等腰三角形 36"/>
          <p:cNvSpPr/>
          <p:nvPr/>
        </p:nvSpPr>
        <p:spPr>
          <a:xfrm rot="3183980" flipH="1">
            <a:off x="10621169" y="2005807"/>
            <a:ext cx="306387" cy="1676400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8" name="等腰三角形 37"/>
          <p:cNvSpPr/>
          <p:nvPr/>
        </p:nvSpPr>
        <p:spPr>
          <a:xfrm rot="3183980" flipH="1">
            <a:off x="8289925" y="6321425"/>
            <a:ext cx="177800" cy="152400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41" name="等腰三角形 40"/>
          <p:cNvSpPr/>
          <p:nvPr/>
        </p:nvSpPr>
        <p:spPr>
          <a:xfrm rot="6200158" flipH="1" flipV="1">
            <a:off x="10758488" y="4879975"/>
            <a:ext cx="155575" cy="1374775"/>
          </a:xfrm>
          <a:prstGeom prst="triangle">
            <a:avLst/>
          </a:prstGeom>
          <a:solidFill>
            <a:srgbClr val="19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359110" y="2217888"/>
            <a:ext cx="3771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Arial Black" panose="020B0A04020102020204" pitchFamily="34" charset="0"/>
              </a:rPr>
              <a:t>Thank You</a:t>
            </a:r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4870450" y="4976034"/>
            <a:ext cx="29591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6" grpId="0" animBg="1"/>
      <p:bldP spid="37" grpId="0" animBg="1"/>
      <p:bldP spid="38" grpId="0" animBg="1"/>
      <p:bldP spid="41" grpId="0" animBg="1"/>
      <p:bldP spid="42" grpId="0"/>
    </p:bld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HY헤드라인M"/>
        <a:ea typeface="HY헤드라인M"/>
        <a:cs typeface=""/>
      </a:majorFont>
      <a:minorFont>
        <a:latin typeface="Gulim"/>
        <a:ea typeface="Guli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ulim" pitchFamily="34" charset="-127"/>
            <a:ea typeface="Gulim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ulim" pitchFamily="34" charset="-127"/>
            <a:ea typeface="Gulim" pitchFamily="34" charset="-127"/>
          </a:defRPr>
        </a:defPPr>
      </a:lstStyle>
    </a:ln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3056</TotalTime>
  <Words>3996</Words>
  <Application>Microsoft Office PowerPoint</Application>
  <PresentationFormat>Widescreen</PresentationFormat>
  <Paragraphs>462</Paragraphs>
  <Slides>38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Gulim</vt:lpstr>
      <vt:lpstr>HY헤드라인M</vt:lpstr>
      <vt:lpstr>宋体</vt:lpstr>
      <vt:lpstr>微软雅黑</vt:lpstr>
      <vt:lpstr>黑体</vt:lpstr>
      <vt:lpstr>Arial</vt:lpstr>
      <vt:lpstr>Arial Black</vt:lpstr>
      <vt:lpstr>Calibri</vt:lpstr>
      <vt:lpstr>Calibri Light</vt:lpstr>
      <vt:lpstr>Times New Roman</vt:lpstr>
      <vt:lpstr>Wingdings</vt:lpstr>
      <vt:lpstr>1_Office 主题</vt:lpstr>
      <vt:lpstr>1_디자인 사용자 지정</vt:lpstr>
      <vt:lpstr>PowerPoint Presentation</vt:lpstr>
      <vt:lpstr>PowerPoint Presentation</vt:lpstr>
      <vt:lpstr>PowerPoint Presentation</vt:lpstr>
      <vt:lpstr>SESEC INTRODUCTION A Project co-funded by EC, EFTA, CEN CENELEC &amp; ETSI</vt:lpstr>
      <vt:lpstr> Project’s Priorities</vt:lpstr>
      <vt:lpstr>PowerPoint Presentation</vt:lpstr>
      <vt:lpstr> China Energy Labelling 2025:  Regulations and Standards</vt:lpstr>
      <vt:lpstr>PowerPoint Presentation</vt:lpstr>
      <vt:lpstr>PowerPoint Presentation</vt:lpstr>
      <vt:lpstr>1. Overview: China’s Energy Label (CEL) System</vt:lpstr>
      <vt:lpstr>1. Overview: China’s Energy Label (CEL) System</vt:lpstr>
      <vt:lpstr>1. Overview: Label Registration - Products and Testing Labs</vt:lpstr>
      <vt:lpstr>1. Overview: Evolution of CEL Appearance </vt:lpstr>
      <vt:lpstr>1. Overview: CEL System &amp; EU EED  </vt:lpstr>
      <vt:lpstr>PowerPoint Presentation</vt:lpstr>
      <vt:lpstr>2. The 2025 Regulatory Landscape-Newly Issued Announcement</vt:lpstr>
      <vt:lpstr>2. The 2025 Regulatory Landscape-Product Catalogue</vt:lpstr>
      <vt:lpstr>2. The 2025 Regulatory Landscape-Product Catalogue</vt:lpstr>
      <vt:lpstr>2. The 2025 Regulatory Landscape-Implementation Rules</vt:lpstr>
      <vt:lpstr>2. The 2025 Regulatory Landscape-Implementation Rules</vt:lpstr>
      <vt:lpstr>2. The 2025 Regulatory Landscape-Standards</vt:lpstr>
      <vt:lpstr>PowerPoint Presentation</vt:lpstr>
      <vt:lpstr>3. What’s New in 2025</vt:lpstr>
      <vt:lpstr>3. What’s New in 2025</vt:lpstr>
      <vt:lpstr>3. What’s New in 2025</vt:lpstr>
      <vt:lpstr>PowerPoint Presentation</vt:lpstr>
      <vt:lpstr>4. The Compliance Roadmap-Core Principle</vt:lpstr>
      <vt:lpstr>4. The Compliance Roadmap-Label Registration Process</vt:lpstr>
      <vt:lpstr>4. The Compliance Roadmap-Key Operational Details</vt:lpstr>
      <vt:lpstr>4. The Compliance Roadmap-Key Operational Details</vt:lpstr>
      <vt:lpstr>4. The Compliance Roadmap-Label Application</vt:lpstr>
      <vt:lpstr>4. The Compliance Roadmap-Critical Reminders &amp; Risk Avoidance</vt:lpstr>
      <vt:lpstr>4. The Compliance Roadmap-Critical Reminders &amp; Risk Avoidance</vt:lpstr>
      <vt:lpstr>4. The Compliance Roadmap-Summary</vt:lpstr>
      <vt:lpstr>PowerPoint Presentation</vt:lpstr>
      <vt:lpstr>5. Conclusion-Beyond Compliance - Creating Value</vt:lpstr>
      <vt:lpstr>China Energy Efficiency Lable Website - 中国能效标识网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zhangming</dc:creator>
  <cp:lastModifiedBy> </cp:lastModifiedBy>
  <cp:revision>1231</cp:revision>
  <dcterms:created xsi:type="dcterms:W3CDTF">2016-01-15T06:43:43Z</dcterms:created>
  <dcterms:modified xsi:type="dcterms:W3CDTF">2025-10-17T08:09:43Z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